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14"/>
  </p:notesMasterIdLst>
  <p:sldIdLst>
    <p:sldId id="266" r:id="rId3"/>
    <p:sldId id="267" r:id="rId4"/>
    <p:sldId id="257" r:id="rId5"/>
    <p:sldId id="259" r:id="rId6"/>
    <p:sldId id="260" r:id="rId7"/>
    <p:sldId id="261" r:id="rId8"/>
    <p:sldId id="262" r:id="rId9"/>
    <p:sldId id="270" r:id="rId10"/>
    <p:sldId id="263" r:id="rId11"/>
    <p:sldId id="264" r:id="rId12"/>
    <p:sldId id="268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E3F9E9"/>
    <a:srgbClr val="DCFCE4"/>
    <a:srgbClr val="C2F6DB"/>
    <a:srgbClr val="D6F6DE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744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pPr/>
              <a:t>13.3.2026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Shape 31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Shape 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" name="Shape 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Shape 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Shape 50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" name="Shape 5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Shape 5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Shape 5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Shape 16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Shape 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Shape 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Shape 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" name="Shape 5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" name="Shape 5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" name="Shape 5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Shape 5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" name="Shape 60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Shape 6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Shape 6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Shape 6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Shape 1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" name="Shape 1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" name="Shape 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Shape 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" name="Shape 36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Shape 37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0" name="Shape 3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Shape 3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2" name="Shape 4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" name="Shape 4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Shape 4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Shape 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" name="Shape 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" name="Shape 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Shape 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" name="Shape 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Shape 4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Shape 4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8" name="Shape 4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Shape 4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Shape 4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Shape 2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5" name="Shape 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Shape 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Shape 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Shape 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默认主题">
    <p:bg>
      <p:bgPr>
        <a:solidFill>
          <a:schemeClr val="accent6">
            <a:lumMod val="20000"/>
            <a:lumOff val="80000"/>
            <a:alpha val="2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5748369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0.png"/><Relationship Id="rId18" Type="http://schemas.openxmlformats.org/officeDocument/2006/relationships/image" Target="../media/image17.svg"/><Relationship Id="rId3" Type="http://schemas.openxmlformats.org/officeDocument/2006/relationships/image" Target="../media/image5.png"/><Relationship Id="rId21" Type="http://schemas.openxmlformats.org/officeDocument/2006/relationships/image" Target="../media/image14.png"/><Relationship Id="rId7" Type="http://schemas.openxmlformats.org/officeDocument/2006/relationships/image" Target="../media/image7.png"/><Relationship Id="rId12" Type="http://schemas.openxmlformats.org/officeDocument/2006/relationships/image" Target="../media/image11.sv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image" Target="../media/image9.svg"/><Relationship Id="rId19" Type="http://schemas.openxmlformats.org/officeDocument/2006/relationships/image" Target="../media/image13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0.svg"/><Relationship Id="rId12" Type="http://schemas.openxmlformats.org/officeDocument/2006/relationships/image" Target="../media/image55.sv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28.sv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3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svg"/><Relationship Id="rId5" Type="http://schemas.openxmlformats.org/officeDocument/2006/relationships/image" Target="../media/image21.png"/><Relationship Id="rId4" Type="http://schemas.openxmlformats.org/officeDocument/2006/relationships/image" Target="../media/image25.sv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svg"/><Relationship Id="rId5" Type="http://schemas.openxmlformats.org/officeDocument/2006/relationships/image" Target="../media/image25.png"/><Relationship Id="rId4" Type="http://schemas.openxmlformats.org/officeDocument/2006/relationships/image" Target="../media/image40.sv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15.png"/><Relationship Id="rId7" Type="http://schemas.openxmlformats.org/officeDocument/2006/relationships/image" Target="../media/image29.png"/><Relationship Id="rId12" Type="http://schemas.openxmlformats.org/officeDocument/2006/relationships/image" Target="../media/image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svg"/><Relationship Id="rId11" Type="http://schemas.openxmlformats.org/officeDocument/2006/relationships/image" Target="../media/image2.png"/><Relationship Id="rId5" Type="http://schemas.openxmlformats.org/officeDocument/2006/relationships/image" Target="../media/image28.png"/><Relationship Id="rId10" Type="http://schemas.openxmlformats.org/officeDocument/2006/relationships/image" Target="../media/image50.svg"/><Relationship Id="rId4" Type="http://schemas.openxmlformats.org/officeDocument/2006/relationships/image" Target="../media/image28.sv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0.sv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30.png"/><Relationship Id="rId5" Type="http://schemas.openxmlformats.org/officeDocument/2006/relationships/image" Target="../media/image25.svg"/><Relationship Id="rId4" Type="http://schemas.openxmlformats.org/officeDocument/2006/relationships/image" Target="../media/image20.png"/><Relationship Id="rId9" Type="http://schemas.openxmlformats.org/officeDocument/2006/relationships/image" Target="../media/image4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192D">
              <a:alpha val="7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2286000" y="2286000"/>
            <a:ext cx="762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400" b="1" i="0" u="none" strike="noStrike" dirty="0">
                <a:solidFill>
                  <a:srgbClr val="F5A623"/>
                </a:solidFill>
                <a:latin typeface="Noto Sans SC"/>
                <a:ea typeface="Noto Sans SC"/>
                <a:cs typeface="Noto Sans SC"/>
                <a:sym typeface="Noto Sans SC"/>
              </a:rPr>
              <a:t>第</a:t>
            </a:r>
            <a:r>
              <a:rPr lang="en-US" sz="2400" b="1" i="0" u="none" strike="noStrike" dirty="0" smtClean="0">
                <a:solidFill>
                  <a:srgbClr val="F5A623"/>
                </a:solidFill>
                <a:latin typeface="Noto Sans SC"/>
                <a:ea typeface="Noto Sans SC"/>
                <a:cs typeface="Noto Sans SC"/>
                <a:sym typeface="Noto Sans SC"/>
              </a:rPr>
              <a:t>18课  </a:t>
            </a:r>
            <a:r>
              <a:rPr lang="zh-CN" altLang="en-US" sz="2400" b="1" i="0" u="none" strike="noStrike" dirty="0" smtClean="0">
                <a:solidFill>
                  <a:srgbClr val="F5A623"/>
                </a:solidFill>
                <a:latin typeface="Noto Sans SC"/>
                <a:ea typeface="Noto Sans SC"/>
                <a:cs typeface="Noto Sans SC"/>
                <a:sym typeface="Noto Sans SC"/>
              </a:rPr>
              <a:t>第</a:t>
            </a:r>
            <a:r>
              <a:rPr lang="en-US" altLang="zh-CN" sz="2400" b="1" i="0" u="none" strike="noStrike" dirty="0" smtClean="0">
                <a:solidFill>
                  <a:srgbClr val="F5A623"/>
                </a:solidFill>
                <a:latin typeface="Noto Sans SC"/>
                <a:ea typeface="Noto Sans SC"/>
                <a:cs typeface="Noto Sans SC"/>
                <a:sym typeface="Noto Sans SC"/>
              </a:rPr>
              <a:t>1</a:t>
            </a:r>
            <a:r>
              <a:rPr lang="zh-CN" altLang="en-US" sz="2400" b="1" i="0" u="none" strike="noStrike" dirty="0" smtClean="0">
                <a:solidFill>
                  <a:srgbClr val="F5A623"/>
                </a:solidFill>
                <a:latin typeface="Noto Sans SC"/>
                <a:ea typeface="Noto Sans SC"/>
                <a:cs typeface="Noto Sans SC"/>
                <a:sym typeface="Noto Sans SC"/>
              </a:rPr>
              <a:t>课时</a:t>
            </a:r>
            <a:endParaRPr lang="en-US" sz="1100" dirty="0"/>
          </a:p>
        </p:txBody>
      </p:sp>
      <p:sp>
        <p:nvSpPr>
          <p:cNvPr id="5" name="AutoShape 5"/>
          <p:cNvSpPr/>
          <p:nvPr/>
        </p:nvSpPr>
        <p:spPr>
          <a:xfrm>
            <a:off x="1016000" y="2921000"/>
            <a:ext cx="10160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800" b="1" i="0" u="none" strike="noStrike" dirty="0" err="1" smtClean="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采集</a:t>
            </a:r>
            <a:r>
              <a:rPr lang="zh-CN" altLang="en-US" sz="4800" b="1" dirty="0" smtClean="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视频素材</a:t>
            </a:r>
            <a:endParaRPr lang="en-US" sz="1100" dirty="0"/>
          </a:p>
        </p:txBody>
      </p:sp>
      <p:cxnSp>
        <p:nvCxnSpPr>
          <p:cNvPr id="6" name="Connector 6"/>
          <p:cNvCxnSpPr/>
          <p:nvPr/>
        </p:nvCxnSpPr>
        <p:spPr>
          <a:xfrm rot="-34376">
            <a:off x="5461032" y="4057650"/>
            <a:ext cx="127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38100" cap="flat" cmpd="sng">
            <a:solidFill>
              <a:srgbClr val="7ED321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92800" y="43180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5000" y="508000"/>
            <a:ext cx="1092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5A9C"/>
                </a:solidFill>
                <a:latin typeface="Noto Sans SC"/>
                <a:ea typeface="Noto Sans SC"/>
                <a:cs typeface="Noto Sans SC"/>
                <a:sym typeface="Noto Sans SC"/>
              </a:rPr>
              <a:t>课后作业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1535290" y="1876780"/>
            <a:ext cx="8816622" cy="3302000"/>
          </a:xfrm>
          <a:prstGeom prst="roundRect">
            <a:avLst>
              <a:gd name="adj" fmla="val 3846"/>
            </a:avLst>
          </a:prstGeom>
          <a:solidFill>
            <a:srgbClr val="005A9C">
              <a:alpha val="5000"/>
            </a:srgbClr>
          </a:solidFill>
          <a:ln cap="flat" cmpd="sng">
            <a:solidFill>
              <a:srgbClr val="004B83">
                <a:alpha val="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41989" y="2235202"/>
            <a:ext cx="406400" cy="4064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5005244" y="2164646"/>
            <a:ext cx="1914843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400" b="1" i="0" u="none" strike="noStrike" dirty="0" err="1" smtClean="0">
                <a:solidFill>
                  <a:srgbClr val="005A9C"/>
                </a:solidFill>
                <a:latin typeface="Noto Sans SC"/>
                <a:ea typeface="Noto Sans SC"/>
                <a:cs typeface="Noto Sans SC"/>
                <a:sym typeface="Noto Sans SC"/>
              </a:rPr>
              <a:t>探索更多方法</a:t>
            </a:r>
            <a:endParaRPr lang="en-US" sz="1200" dirty="0"/>
          </a:p>
        </p:txBody>
      </p:sp>
      <p:cxnSp>
        <p:nvCxnSpPr>
          <p:cNvPr id="11" name="Connector 11"/>
          <p:cNvCxnSpPr/>
          <p:nvPr/>
        </p:nvCxnSpPr>
        <p:spPr>
          <a:xfrm flipV="1">
            <a:off x="2027547" y="2773111"/>
            <a:ext cx="7706048" cy="45744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5A9C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AutoShape 12"/>
          <p:cNvSpPr/>
          <p:nvPr/>
        </p:nvSpPr>
        <p:spPr>
          <a:xfrm>
            <a:off x="2061344" y="2956280"/>
            <a:ext cx="7839012" cy="190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 dirty="0" err="1">
                <a:solidFill>
                  <a:schemeClr val="accent2">
                    <a:lumMod val="75000"/>
                  </a:schemeClr>
                </a:solidFill>
                <a:latin typeface="宋体" pitchFamily="2" charset="-122"/>
                <a:ea typeface="宋体" pitchFamily="2" charset="-122"/>
                <a:cs typeface="Noto Sans SC"/>
                <a:sym typeface="Noto Sans SC"/>
              </a:rPr>
              <a:t>除了QQ影音，你还知道哪些可以用来截取视频画面的软件或方法吗</a:t>
            </a:r>
            <a:r>
              <a:rPr lang="en-US" sz="2000" b="1" i="0" u="none" strike="noStrike" dirty="0">
                <a:solidFill>
                  <a:schemeClr val="accent2">
                    <a:lumMod val="75000"/>
                  </a:schemeClr>
                </a:solidFill>
                <a:latin typeface="宋体" pitchFamily="2" charset="-122"/>
                <a:ea typeface="宋体" pitchFamily="2" charset="-122"/>
                <a:cs typeface="Noto Sans SC"/>
                <a:sym typeface="Noto Sans SC"/>
              </a:rPr>
              <a:t>？</a:t>
            </a:r>
            <a:r>
              <a:rPr lang="en-US" sz="2000" b="1" i="0" u="none" strike="noStrike" dirty="0" err="1">
                <a:solidFill>
                  <a:schemeClr val="accent2">
                    <a:lumMod val="75000"/>
                  </a:schemeClr>
                </a:solidFill>
                <a:latin typeface="宋体" pitchFamily="2" charset="-122"/>
                <a:ea typeface="宋体" pitchFamily="2" charset="-122"/>
                <a:cs typeface="Noto Sans SC"/>
                <a:sym typeface="Noto Sans SC"/>
              </a:rPr>
              <a:t>下节课我们一起分享</a:t>
            </a:r>
            <a:r>
              <a:rPr lang="en-US" sz="2000" b="1" i="0" u="none" strike="noStrike" dirty="0">
                <a:solidFill>
                  <a:schemeClr val="accent2">
                    <a:lumMod val="75000"/>
                  </a:schemeClr>
                </a:solidFill>
                <a:latin typeface="宋体" pitchFamily="2" charset="-122"/>
                <a:ea typeface="宋体" pitchFamily="2" charset="-122"/>
                <a:cs typeface="Noto Sans SC"/>
                <a:sym typeface="Noto Sans SC"/>
              </a:rPr>
              <a:t>。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9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32356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4A90E2"/>
                </a:solidFill>
                <a:latin typeface="Kaiti SC"/>
                <a:ea typeface="Kaiti SC"/>
                <a:cs typeface="Kaiti SC"/>
                <a:sym typeface="Kaiti SC"/>
              </a:rPr>
              <a:t>情境导入</a:t>
            </a:r>
            <a:endParaRPr lang="en-US" sz="11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2232"/>
            <a:ext cx="12217574" cy="685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85761" y="0"/>
            <a:ext cx="122777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5000" y="508000"/>
            <a:ext cx="1092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 dirty="0" err="1" smtClean="0">
                <a:solidFill>
                  <a:srgbClr val="005A9C"/>
                </a:solidFill>
                <a:latin typeface="SimHei"/>
                <a:ea typeface="SimHei"/>
                <a:cs typeface="SimHei"/>
                <a:sym typeface="SimHei"/>
              </a:rPr>
              <a:t>教学目标</a:t>
            </a:r>
            <a:r>
              <a:rPr lang="zh-CN" altLang="en-US" sz="3200" b="1" i="0" u="none" strike="noStrike" dirty="0" smtClean="0">
                <a:solidFill>
                  <a:srgbClr val="005A9C"/>
                </a:solidFill>
                <a:latin typeface="SimHei"/>
                <a:ea typeface="SimHei"/>
                <a:cs typeface="SimHei"/>
                <a:sym typeface="SimHei"/>
              </a:rPr>
              <a:t>与</a:t>
            </a:r>
            <a:r>
              <a:rPr lang="en-US" sz="3200" b="1" i="0" u="none" strike="noStrike" dirty="0" err="1" smtClean="0">
                <a:solidFill>
                  <a:srgbClr val="005A9C"/>
                </a:solidFill>
                <a:latin typeface="SimHei"/>
                <a:ea typeface="SimHei"/>
                <a:cs typeface="SimHei"/>
                <a:sym typeface="SimHei"/>
              </a:rPr>
              <a:t>重难点</a:t>
            </a:r>
            <a:endParaRPr lang="en-US" sz="1100" dirty="0"/>
          </a:p>
        </p:txBody>
      </p:sp>
      <p:sp>
        <p:nvSpPr>
          <p:cNvPr id="3" name="AutoShape 3"/>
          <p:cNvSpPr/>
          <p:nvPr/>
        </p:nvSpPr>
        <p:spPr>
          <a:xfrm>
            <a:off x="635000" y="1397000"/>
            <a:ext cx="3429000" cy="4826000"/>
          </a:xfrm>
          <a:prstGeom prst="roundRect">
            <a:avLst>
              <a:gd name="adj" fmla="val 3703"/>
            </a:avLst>
          </a:prstGeom>
          <a:solidFill>
            <a:srgbClr val="005A9C">
              <a:alpha val="5000"/>
            </a:srgbClr>
          </a:solidFill>
          <a:ln w="12700" cap="flat" cmpd="sng">
            <a:solidFill>
              <a:srgbClr val="005A9C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9000" y="1651000"/>
            <a:ext cx="355600" cy="3556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333500" y="1625600"/>
            <a:ext cx="24765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005A9C"/>
                </a:solidFill>
                <a:latin typeface="SimHei"/>
                <a:ea typeface="SimHei"/>
                <a:cs typeface="SimHei"/>
                <a:sym typeface="SimHei"/>
              </a:rPr>
              <a:t>教学目标</a:t>
            </a:r>
            <a:endParaRPr lang="en-US" sz="1100"/>
          </a:p>
        </p:txBody>
      </p:sp>
      <p:cxnSp>
        <p:nvCxnSpPr>
          <p:cNvPr id="6" name="Connector 6"/>
          <p:cNvCxnSpPr/>
          <p:nvPr/>
        </p:nvCxnSpPr>
        <p:spPr>
          <a:xfrm rot="-14946">
            <a:off x="889014" y="2089150"/>
            <a:ext cx="29210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5A9C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9000" y="2286000"/>
            <a:ext cx="254000" cy="2540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206500" y="2260600"/>
            <a:ext cx="26035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SimHei"/>
                <a:ea typeface="SimHei"/>
                <a:cs typeface="SimHei"/>
                <a:sym typeface="SimHei"/>
              </a:rPr>
              <a:t>知识与技能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889000" y="2603500"/>
            <a:ext cx="2921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>
              <a:lnSpc>
                <a:spcPct val="125000"/>
              </a:lnSpc>
              <a:defRPr/>
            </a:pPr>
            <a:r>
              <a:rPr lang="zh-CN" altLang="en-US" dirty="0" smtClean="0">
                <a:solidFill>
                  <a:srgbClr val="555555"/>
                </a:solidFill>
                <a:latin typeface="SimHei"/>
                <a:ea typeface="SimHei"/>
                <a:cs typeface="SimHei"/>
                <a:sym typeface="SimHei"/>
              </a:rPr>
              <a:t>学会使用播放器播放</a:t>
            </a:r>
            <a:r>
              <a:rPr lang="en-US" altLang="en-US" dirty="0" smtClean="0">
                <a:solidFill>
                  <a:srgbClr val="555555"/>
                </a:solidFill>
                <a:latin typeface="SimHei"/>
                <a:ea typeface="SimHei"/>
                <a:cs typeface="SimHei"/>
                <a:sym typeface="SimHei"/>
              </a:rPr>
              <a:t>DVD</a:t>
            </a:r>
            <a:r>
              <a:rPr lang="zh-CN" altLang="en-US" dirty="0" smtClean="0">
                <a:solidFill>
                  <a:srgbClr val="555555"/>
                </a:solidFill>
                <a:latin typeface="SimHei"/>
                <a:ea typeface="SimHei"/>
                <a:cs typeface="SimHei"/>
                <a:sym typeface="SimHei"/>
              </a:rPr>
              <a:t>和其他视频文件。</a:t>
            </a:r>
          </a:p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 dirty="0" smtClean="0">
                <a:solidFill>
                  <a:srgbClr val="555555"/>
                </a:solidFill>
                <a:latin typeface="SimHei"/>
                <a:ea typeface="SimHei"/>
                <a:cs typeface="SimHei"/>
                <a:sym typeface="SimHei"/>
              </a:rPr>
              <a:t>。</a:t>
            </a:r>
            <a:endParaRPr lang="en-US" sz="1100" dirty="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9000" y="3429000"/>
            <a:ext cx="254000" cy="2540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1206500" y="3403600"/>
            <a:ext cx="26035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SimHei"/>
                <a:ea typeface="SimHei"/>
                <a:cs typeface="SimHei"/>
                <a:sym typeface="SimHei"/>
              </a:rPr>
              <a:t>过程与方法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889000" y="3746500"/>
            <a:ext cx="2921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 dirty="0" err="1" smtClean="0">
                <a:solidFill>
                  <a:srgbClr val="555555"/>
                </a:solidFill>
                <a:latin typeface="SimHei"/>
                <a:ea typeface="SimHei"/>
                <a:cs typeface="SimHei"/>
                <a:sym typeface="SimHei"/>
              </a:rPr>
              <a:t>通过对比迁移与自主练习掌握操作；在任务驱动下规范完成视频截图</a:t>
            </a:r>
            <a:r>
              <a:rPr lang="en-US" sz="1400" b="0" i="0" u="none" strike="noStrike" dirty="0" smtClean="0">
                <a:solidFill>
                  <a:srgbClr val="555555"/>
                </a:solidFill>
                <a:latin typeface="SimHei"/>
                <a:ea typeface="SimHei"/>
                <a:cs typeface="SimHei"/>
                <a:sym typeface="SimHei"/>
              </a:rPr>
              <a:t>。</a:t>
            </a:r>
            <a:endParaRPr lang="en-US" sz="1100" dirty="0"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9000" y="4572000"/>
            <a:ext cx="254000" cy="2540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1206500" y="4546600"/>
            <a:ext cx="26035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SimHei"/>
                <a:ea typeface="SimHei"/>
                <a:cs typeface="SimHei"/>
                <a:sym typeface="SimHei"/>
              </a:rPr>
              <a:t>情感态度与价值观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889000" y="4889500"/>
            <a:ext cx="2921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 dirty="0" err="1" smtClean="0">
                <a:solidFill>
                  <a:srgbClr val="555555"/>
                </a:solidFill>
                <a:latin typeface="SimHei"/>
                <a:ea typeface="SimHei"/>
                <a:cs typeface="SimHei"/>
                <a:sym typeface="SimHei"/>
              </a:rPr>
              <a:t>感受多媒体技术</a:t>
            </a:r>
            <a:r>
              <a:rPr lang="zh-CN" altLang="en-US" sz="1400" b="0" i="0" u="none" strike="noStrike" dirty="0" smtClean="0">
                <a:solidFill>
                  <a:srgbClr val="555555"/>
                </a:solidFill>
                <a:latin typeface="SimHei"/>
                <a:ea typeface="SimHei"/>
                <a:cs typeface="SimHei"/>
                <a:sym typeface="SimHei"/>
              </a:rPr>
              <a:t>的</a:t>
            </a:r>
            <a:r>
              <a:rPr lang="en-US" sz="1400" b="0" i="0" u="none" strike="noStrike" dirty="0" err="1" smtClean="0">
                <a:solidFill>
                  <a:srgbClr val="555555"/>
                </a:solidFill>
                <a:latin typeface="SimHei"/>
                <a:ea typeface="SimHei"/>
                <a:cs typeface="SimHei"/>
                <a:sym typeface="SimHei"/>
              </a:rPr>
              <a:t>多样性</a:t>
            </a:r>
            <a:r>
              <a:rPr lang="en-US" sz="1400" b="0" i="0" u="none" strike="noStrike" dirty="0" err="1">
                <a:solidFill>
                  <a:srgbClr val="555555"/>
                </a:solidFill>
                <a:latin typeface="SimHei"/>
                <a:ea typeface="SimHei"/>
                <a:cs typeface="SimHei"/>
                <a:sym typeface="SimHei"/>
              </a:rPr>
              <a:t>，培养规范操作与合理保存素材的良好习惯</a:t>
            </a:r>
            <a:r>
              <a:rPr lang="en-US" sz="1400" b="0" i="0" u="none" strike="noStrike" dirty="0">
                <a:solidFill>
                  <a:srgbClr val="555555"/>
                </a:solidFill>
                <a:latin typeface="SimHei"/>
                <a:ea typeface="SimHei"/>
                <a:cs typeface="SimHei"/>
                <a:sym typeface="SimHei"/>
              </a:rPr>
              <a:t>。</a:t>
            </a:r>
            <a:endParaRPr lang="en-US" sz="1100" dirty="0"/>
          </a:p>
        </p:txBody>
      </p:sp>
      <p:sp>
        <p:nvSpPr>
          <p:cNvPr id="16" name="AutoShape 16"/>
          <p:cNvSpPr/>
          <p:nvPr/>
        </p:nvSpPr>
        <p:spPr>
          <a:xfrm>
            <a:off x="4381500" y="1397000"/>
            <a:ext cx="3429000" cy="4826000"/>
          </a:xfrm>
          <a:prstGeom prst="roundRect">
            <a:avLst>
              <a:gd name="adj" fmla="val 3703"/>
            </a:avLst>
          </a:prstGeom>
          <a:solidFill>
            <a:srgbClr val="005A9C">
              <a:alpha val="5000"/>
            </a:srgbClr>
          </a:solidFill>
          <a:ln w="12700" cap="flat" cmpd="sng">
            <a:solidFill>
              <a:srgbClr val="005A9C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35500" y="1651000"/>
            <a:ext cx="355600" cy="3556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5080000" y="1625600"/>
            <a:ext cx="24765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005A9C"/>
                </a:solidFill>
                <a:latin typeface="SimHei"/>
                <a:ea typeface="SimHei"/>
                <a:cs typeface="SimHei"/>
                <a:sym typeface="SimHei"/>
              </a:rPr>
              <a:t>教学重难点</a:t>
            </a:r>
            <a:endParaRPr lang="en-US" sz="1100"/>
          </a:p>
        </p:txBody>
      </p:sp>
      <p:cxnSp>
        <p:nvCxnSpPr>
          <p:cNvPr id="19" name="Connector 19"/>
          <p:cNvCxnSpPr/>
          <p:nvPr/>
        </p:nvCxnSpPr>
        <p:spPr>
          <a:xfrm rot="-14946">
            <a:off x="4635514" y="2089150"/>
            <a:ext cx="29210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5A9C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635500" y="2286000"/>
            <a:ext cx="254000" cy="254000"/>
          </a:xfrm>
          <a:prstGeom prst="rect">
            <a:avLst/>
          </a:prstGeom>
        </p:spPr>
      </p:pic>
      <p:sp>
        <p:nvSpPr>
          <p:cNvPr id="21" name="AutoShape 21"/>
          <p:cNvSpPr/>
          <p:nvPr/>
        </p:nvSpPr>
        <p:spPr>
          <a:xfrm>
            <a:off x="4953000" y="2260600"/>
            <a:ext cx="26035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SimHei"/>
                <a:ea typeface="SimHei"/>
                <a:cs typeface="SimHei"/>
                <a:sym typeface="SimHei"/>
              </a:rPr>
              <a:t>教学重点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4635500" y="2603500"/>
            <a:ext cx="2921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77800" indent="-177800" algn="l">
              <a:lnSpc>
                <a:spcPct val="125000"/>
              </a:lnSpc>
              <a:buClr>
                <a:srgbClr val="555555"/>
              </a:buClr>
              <a:buChar char="•"/>
              <a:defRPr/>
            </a:pPr>
            <a:r>
              <a:rPr lang="en-US" sz="1400" b="0" i="0" u="none" strike="noStrike">
                <a:solidFill>
                  <a:srgbClr val="555555"/>
                </a:solidFill>
                <a:latin typeface="SimHei"/>
                <a:ea typeface="SimHei"/>
                <a:cs typeface="SimHei"/>
                <a:sym typeface="SimHei"/>
              </a:rPr>
              <a:t>使用影音播放器播放视频文件和DVD光盘</a:t>
            </a:r>
            <a:endParaRPr lang="en-US" sz="1100"/>
          </a:p>
          <a:p>
            <a:pPr marL="177800" indent="-177800" algn="l">
              <a:lnSpc>
                <a:spcPct val="125000"/>
              </a:lnSpc>
              <a:buClr>
                <a:srgbClr val="555555"/>
              </a:buClr>
              <a:buChar char="•"/>
            </a:pPr>
            <a:r>
              <a:rPr lang="en-US" sz="1400" b="0" i="0" u="none" strike="noStrike">
                <a:solidFill>
                  <a:srgbClr val="555555"/>
                </a:solidFill>
                <a:latin typeface="SimHei"/>
                <a:ea typeface="SimHei"/>
                <a:cs typeface="SimHei"/>
                <a:sym typeface="SimHei"/>
              </a:rPr>
              <a:t>利用QQ影音抓取视频中的图像</a:t>
            </a: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635500" y="3937000"/>
            <a:ext cx="254000" cy="254000"/>
          </a:xfrm>
          <a:prstGeom prst="rect">
            <a:avLst/>
          </a:prstGeom>
        </p:spPr>
      </p:pic>
      <p:sp>
        <p:nvSpPr>
          <p:cNvPr id="24" name="AutoShape 24"/>
          <p:cNvSpPr/>
          <p:nvPr/>
        </p:nvSpPr>
        <p:spPr>
          <a:xfrm>
            <a:off x="4953000" y="3911600"/>
            <a:ext cx="26035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SimHei"/>
                <a:ea typeface="SimHei"/>
                <a:cs typeface="SimHei"/>
                <a:sym typeface="SimHei"/>
              </a:rPr>
              <a:t>教学难点</a:t>
            </a:r>
            <a:endParaRPr lang="en-US" sz="1100"/>
          </a:p>
        </p:txBody>
      </p:sp>
      <p:sp>
        <p:nvSpPr>
          <p:cNvPr id="25" name="AutoShape 25"/>
          <p:cNvSpPr/>
          <p:nvPr/>
        </p:nvSpPr>
        <p:spPr>
          <a:xfrm>
            <a:off x="4635500" y="4254500"/>
            <a:ext cx="2921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77800" indent="-177800" algn="l">
              <a:lnSpc>
                <a:spcPct val="125000"/>
              </a:lnSpc>
              <a:buClr>
                <a:srgbClr val="555555"/>
              </a:buClr>
              <a:buChar char="•"/>
              <a:defRPr/>
            </a:pPr>
            <a:r>
              <a:rPr lang="en-US" sz="1400" b="0" i="0" u="none" strike="noStrike">
                <a:solidFill>
                  <a:srgbClr val="555555"/>
                </a:solidFill>
                <a:latin typeface="SimHei"/>
                <a:ea typeface="SimHei"/>
                <a:cs typeface="SimHei"/>
                <a:sym typeface="SimHei"/>
              </a:rPr>
              <a:t>快速定位视频截图的保存位置</a:t>
            </a:r>
            <a:endParaRPr lang="en-US" sz="1100"/>
          </a:p>
          <a:p>
            <a:pPr marL="177800" indent="-177800" algn="l">
              <a:lnSpc>
                <a:spcPct val="125000"/>
              </a:lnSpc>
              <a:buClr>
                <a:srgbClr val="555555"/>
              </a:buClr>
              <a:buChar char="•"/>
            </a:pPr>
            <a:r>
              <a:rPr lang="en-US" sz="1400" b="0" i="0" u="none" strike="noStrike">
                <a:solidFill>
                  <a:srgbClr val="555555"/>
                </a:solidFill>
                <a:latin typeface="SimHei"/>
                <a:ea typeface="SimHei"/>
                <a:cs typeface="SimHei"/>
                <a:sym typeface="SimHei"/>
              </a:rPr>
              <a:t>根据需求精准截取视频画面</a:t>
            </a:r>
          </a:p>
        </p:txBody>
      </p:sp>
      <p:sp>
        <p:nvSpPr>
          <p:cNvPr id="26" name="AutoShape 26"/>
          <p:cNvSpPr/>
          <p:nvPr/>
        </p:nvSpPr>
        <p:spPr>
          <a:xfrm>
            <a:off x="8128000" y="1397000"/>
            <a:ext cx="3429000" cy="4826000"/>
          </a:xfrm>
          <a:prstGeom prst="roundRect">
            <a:avLst>
              <a:gd name="adj" fmla="val 3703"/>
            </a:avLst>
          </a:prstGeom>
          <a:solidFill>
            <a:srgbClr val="005A9C">
              <a:alpha val="5000"/>
            </a:srgbClr>
          </a:solidFill>
          <a:ln w="12700" cap="flat" cmpd="sng">
            <a:solidFill>
              <a:srgbClr val="005A9C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382000" y="1651000"/>
            <a:ext cx="355600" cy="355600"/>
          </a:xfrm>
          <a:prstGeom prst="rect">
            <a:avLst/>
          </a:prstGeom>
        </p:spPr>
      </p:pic>
      <p:sp>
        <p:nvSpPr>
          <p:cNvPr id="28" name="AutoShape 28"/>
          <p:cNvSpPr/>
          <p:nvPr/>
        </p:nvSpPr>
        <p:spPr>
          <a:xfrm>
            <a:off x="8826500" y="1625600"/>
            <a:ext cx="24765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005A9C"/>
                </a:solidFill>
                <a:latin typeface="SimHei"/>
                <a:ea typeface="SimHei"/>
                <a:cs typeface="SimHei"/>
                <a:sym typeface="SimHei"/>
              </a:rPr>
              <a:t>教学准备</a:t>
            </a:r>
            <a:endParaRPr lang="en-US" sz="1100"/>
          </a:p>
        </p:txBody>
      </p:sp>
      <p:cxnSp>
        <p:nvCxnSpPr>
          <p:cNvPr id="29" name="Connector 29"/>
          <p:cNvCxnSpPr/>
          <p:nvPr/>
        </p:nvCxnSpPr>
        <p:spPr>
          <a:xfrm rot="-14946">
            <a:off x="8382014" y="2089150"/>
            <a:ext cx="29210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5A9C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0" name="Picture 3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382000" y="2286000"/>
            <a:ext cx="254000" cy="254000"/>
          </a:xfrm>
          <a:prstGeom prst="rect">
            <a:avLst/>
          </a:prstGeom>
        </p:spPr>
      </p:pic>
      <p:sp>
        <p:nvSpPr>
          <p:cNvPr id="31" name="AutoShape 31"/>
          <p:cNvSpPr/>
          <p:nvPr/>
        </p:nvSpPr>
        <p:spPr>
          <a:xfrm>
            <a:off x="8699500" y="2260600"/>
            <a:ext cx="26035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SimHei"/>
                <a:ea typeface="SimHei"/>
                <a:cs typeface="SimHei"/>
                <a:sym typeface="SimHei"/>
              </a:rPr>
              <a:t>教师准备</a:t>
            </a:r>
            <a:endParaRPr lang="en-US" sz="1100"/>
          </a:p>
        </p:txBody>
      </p:sp>
      <p:sp>
        <p:nvSpPr>
          <p:cNvPr id="32" name="AutoShape 32"/>
          <p:cNvSpPr/>
          <p:nvPr/>
        </p:nvSpPr>
        <p:spPr>
          <a:xfrm>
            <a:off x="8382000" y="2603500"/>
            <a:ext cx="2921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77800" indent="-177800" algn="l">
              <a:lnSpc>
                <a:spcPct val="125000"/>
              </a:lnSpc>
              <a:buClr>
                <a:srgbClr val="555555"/>
              </a:buClr>
              <a:buChar char="•"/>
              <a:defRPr/>
            </a:pPr>
            <a:r>
              <a:rPr lang="en-US" sz="1400" b="0" i="0" u="none" strike="noStrike">
                <a:solidFill>
                  <a:srgbClr val="555555"/>
                </a:solidFill>
                <a:latin typeface="SimHei"/>
                <a:ea typeface="SimHei"/>
                <a:cs typeface="SimHei"/>
                <a:sym typeface="SimHei"/>
              </a:rPr>
              <a:t>教学课件、视频素材、DVD光盘</a:t>
            </a:r>
            <a:endParaRPr lang="en-US" sz="1100"/>
          </a:p>
          <a:p>
            <a:pPr marL="177800" indent="-177800" algn="l">
              <a:lnSpc>
                <a:spcPct val="125000"/>
              </a:lnSpc>
              <a:buClr>
                <a:srgbClr val="555555"/>
              </a:buClr>
              <a:buChar char="•"/>
            </a:pPr>
            <a:r>
              <a:rPr lang="en-US" sz="1400" b="0" i="0" u="none" strike="noStrike">
                <a:solidFill>
                  <a:srgbClr val="555555"/>
                </a:solidFill>
                <a:latin typeface="SimHei"/>
                <a:ea typeface="SimHei"/>
                <a:cs typeface="SimHei"/>
                <a:sym typeface="SimHei"/>
              </a:rPr>
              <a:t>演示计算机、多媒体投影设备</a:t>
            </a:r>
          </a:p>
          <a:p>
            <a:pPr marL="177800" indent="-177800" algn="l">
              <a:lnSpc>
                <a:spcPct val="125000"/>
              </a:lnSpc>
              <a:buClr>
                <a:srgbClr val="555555"/>
              </a:buClr>
              <a:buChar char="•"/>
            </a:pPr>
            <a:r>
              <a:rPr lang="en-US" sz="1400" b="0" i="0" u="none" strike="noStrike">
                <a:solidFill>
                  <a:srgbClr val="555555"/>
                </a:solidFill>
                <a:latin typeface="SimHei"/>
                <a:ea typeface="SimHei"/>
                <a:cs typeface="SimHei"/>
                <a:sym typeface="SimHei"/>
              </a:rPr>
              <a:t>提前安装并配置QQ影音播放器</a:t>
            </a:r>
          </a:p>
        </p:txBody>
      </p:sp>
      <p:pic>
        <p:nvPicPr>
          <p:cNvPr id="33" name="Picture 3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382000" y="4064000"/>
            <a:ext cx="254000" cy="254000"/>
          </a:xfrm>
          <a:prstGeom prst="rect">
            <a:avLst/>
          </a:prstGeom>
        </p:spPr>
      </p:pic>
      <p:sp>
        <p:nvSpPr>
          <p:cNvPr id="34" name="AutoShape 34"/>
          <p:cNvSpPr/>
          <p:nvPr/>
        </p:nvSpPr>
        <p:spPr>
          <a:xfrm>
            <a:off x="8699500" y="4038600"/>
            <a:ext cx="26035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SimHei"/>
                <a:ea typeface="SimHei"/>
                <a:cs typeface="SimHei"/>
                <a:sym typeface="SimHei"/>
              </a:rPr>
              <a:t>学生准备</a:t>
            </a:r>
            <a:endParaRPr lang="en-US" sz="1100"/>
          </a:p>
        </p:txBody>
      </p:sp>
      <p:sp>
        <p:nvSpPr>
          <p:cNvPr id="35" name="AutoShape 35"/>
          <p:cNvSpPr/>
          <p:nvPr/>
        </p:nvSpPr>
        <p:spPr>
          <a:xfrm>
            <a:off x="8382000" y="4381500"/>
            <a:ext cx="2921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77800" indent="-177800" algn="l">
              <a:lnSpc>
                <a:spcPct val="125000"/>
              </a:lnSpc>
              <a:buClr>
                <a:srgbClr val="555555"/>
              </a:buClr>
              <a:buChar char="•"/>
              <a:defRPr/>
            </a:pPr>
            <a:r>
              <a:rPr lang="en-US" sz="1400" b="0" i="0" u="none" strike="noStrike">
                <a:solidFill>
                  <a:srgbClr val="555555"/>
                </a:solidFill>
                <a:latin typeface="SimHei"/>
                <a:ea typeface="SimHei"/>
                <a:cs typeface="SimHei"/>
                <a:sym typeface="SimHei"/>
              </a:rPr>
              <a:t>多媒体计算机</a:t>
            </a:r>
            <a:endParaRPr lang="en-US" sz="1100"/>
          </a:p>
          <a:p>
            <a:pPr marL="177800" indent="-177800" algn="l">
              <a:lnSpc>
                <a:spcPct val="125000"/>
              </a:lnSpc>
              <a:buClr>
                <a:srgbClr val="555555"/>
              </a:buClr>
              <a:buChar char="•"/>
            </a:pPr>
            <a:r>
              <a:rPr lang="en-US" sz="1400" b="0" i="0" u="none" strike="noStrike">
                <a:solidFill>
                  <a:srgbClr val="555555"/>
                </a:solidFill>
                <a:latin typeface="SimHei"/>
                <a:ea typeface="SimHei"/>
                <a:cs typeface="SimHei"/>
                <a:sym typeface="SimHei"/>
              </a:rPr>
              <a:t>安装Windows媒体播放器和QQ影音</a:t>
            </a:r>
          </a:p>
          <a:p>
            <a:pPr marL="177800" indent="-177800" algn="l">
              <a:lnSpc>
                <a:spcPct val="125000"/>
              </a:lnSpc>
              <a:buClr>
                <a:srgbClr val="555555"/>
              </a:buClr>
              <a:buChar char="•"/>
            </a:pPr>
            <a:r>
              <a:rPr lang="en-US" sz="1400" b="0" i="0" u="none" strike="noStrike">
                <a:solidFill>
                  <a:srgbClr val="555555"/>
                </a:solidFill>
                <a:latin typeface="SimHei"/>
                <a:ea typeface="SimHei"/>
                <a:cs typeface="SimHei"/>
                <a:sym typeface="SimHei"/>
              </a:rPr>
              <a:t>分发的视频素材与练习用DVD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5000" y="508000"/>
            <a:ext cx="1092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 dirty="0" err="1">
                <a:solidFill>
                  <a:srgbClr val="005A9C"/>
                </a:solidFill>
                <a:latin typeface="Noto Sans SC"/>
                <a:ea typeface="Noto Sans SC"/>
                <a:cs typeface="Noto Sans SC"/>
                <a:sym typeface="Noto Sans SC"/>
              </a:rPr>
              <a:t>新知探索一：</a:t>
            </a:r>
            <a:r>
              <a:rPr lang="en-US" sz="3200" b="1" i="0" u="none" strike="noStrike" dirty="0" err="1" smtClean="0">
                <a:solidFill>
                  <a:srgbClr val="005A9C"/>
                </a:solidFill>
                <a:latin typeface="Noto Sans SC"/>
                <a:ea typeface="Noto Sans SC"/>
                <a:cs typeface="Noto Sans SC"/>
                <a:sym typeface="Noto Sans SC"/>
              </a:rPr>
              <a:t>播放视频文件</a:t>
            </a:r>
            <a:r>
              <a:rPr lang="zh-CN" altLang="en-US" sz="3200" b="1" i="0" u="none" strike="noStrike" dirty="0" smtClean="0">
                <a:solidFill>
                  <a:srgbClr val="005A9C"/>
                </a:solidFill>
                <a:latin typeface="Noto Sans SC"/>
                <a:ea typeface="Noto Sans SC"/>
                <a:cs typeface="Noto Sans SC"/>
                <a:sym typeface="Noto Sans SC"/>
              </a:rPr>
              <a:t>（自主练习、提问）</a:t>
            </a:r>
            <a:endParaRPr lang="en-US" sz="1100" dirty="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5000" y="1397000"/>
            <a:ext cx="304800" cy="3048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1016000" y="1371600"/>
            <a:ext cx="10541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 dirty="0" err="1">
                <a:solidFill>
                  <a:srgbClr val="005A9C"/>
                </a:solidFill>
                <a:latin typeface="Noto Sans SC"/>
                <a:ea typeface="Noto Sans SC"/>
                <a:cs typeface="Noto Sans SC"/>
                <a:sym typeface="Noto Sans SC"/>
              </a:rPr>
              <a:t>方法一：通过播放器打开</a:t>
            </a:r>
            <a:endParaRPr lang="en-US" sz="1100" dirty="0"/>
          </a:p>
        </p:txBody>
      </p:sp>
      <p:sp>
        <p:nvSpPr>
          <p:cNvPr id="5" name="AutoShape 5"/>
          <p:cNvSpPr/>
          <p:nvPr/>
        </p:nvSpPr>
        <p:spPr>
          <a:xfrm>
            <a:off x="1016000" y="1727200"/>
            <a:ext cx="10541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203200" indent="-203200" algn="l">
              <a:lnSpc>
                <a:spcPct val="125000"/>
              </a:lnSpc>
              <a:buClr>
                <a:srgbClr val="333333"/>
              </a:buClr>
              <a:buChar char="•"/>
              <a:defRPr/>
            </a:pPr>
            <a:r>
              <a:rPr lang="en-US" sz="1600" b="0" i="0" u="none" strike="noStrike" dirty="0" err="1" smtClean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启动媒体播放器</a:t>
            </a:r>
            <a:r>
              <a:rPr lang="en-US" sz="1600" b="0" i="0" u="none" strike="noStrike" dirty="0" smtClean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，</a:t>
            </a:r>
            <a:r>
              <a:rPr lang="zh-CN" altLang="en-US" sz="1600" b="0" i="0" u="none" strike="noStrike" dirty="0" smtClean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使用文件菜单、工具按钮等，都可以打开视频文件</a:t>
            </a:r>
            <a:r>
              <a:rPr lang="en-US" sz="1600" b="0" i="0" u="none" strike="noStrike" dirty="0" smtClean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  <a:endParaRPr lang="en-US" sz="1100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5000" y="2286000"/>
            <a:ext cx="304800" cy="3048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016000" y="2260600"/>
            <a:ext cx="10541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5A9C"/>
                </a:solidFill>
                <a:latin typeface="Noto Sans SC"/>
                <a:ea typeface="Noto Sans SC"/>
                <a:cs typeface="Noto Sans SC"/>
                <a:sym typeface="Noto Sans SC"/>
              </a:rPr>
              <a:t>方法二：双击视频文件图标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1016000" y="2616200"/>
            <a:ext cx="10541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203200" indent="-203200" algn="l">
              <a:lnSpc>
                <a:spcPct val="125000"/>
              </a:lnSpc>
              <a:buClr>
                <a:srgbClr val="333333"/>
              </a:buClr>
              <a:buChar char="•"/>
              <a:defRPr/>
            </a:pPr>
            <a:r>
              <a:rPr lang="en-US" sz="1600" b="0" i="0" u="none" strike="noStrike" dirty="0" err="1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在文件夹中找到视频文件，</a:t>
            </a:r>
            <a:r>
              <a:rPr lang="en-US" sz="1600" b="0" i="0" u="none" strike="noStrike" dirty="0" err="1" smtClean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直接双击</a:t>
            </a:r>
            <a:r>
              <a:rPr lang="zh-CN" altLang="en-US" sz="1600" b="0" i="0" u="none" strike="noStrike" dirty="0" smtClean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就可以</a:t>
            </a:r>
            <a:r>
              <a:rPr lang="en-US" sz="1600" b="0" i="0" u="none" strike="noStrike" dirty="0" err="1" smtClean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自动播放</a:t>
            </a:r>
            <a:r>
              <a:rPr lang="en-US" sz="1600" b="0" i="0" u="none" strike="noStrike" dirty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  <a:endParaRPr lang="en-US" sz="1100" dirty="0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5000" y="3175000"/>
            <a:ext cx="304800" cy="3048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1016000" y="3149600"/>
            <a:ext cx="10541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5A9C"/>
                </a:solidFill>
                <a:latin typeface="Noto Sans SC"/>
                <a:ea typeface="Noto Sans SC"/>
                <a:cs typeface="Noto Sans SC"/>
                <a:sym typeface="Noto Sans SC"/>
              </a:rPr>
              <a:t>播放控制技巧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1016000" y="3505200"/>
            <a:ext cx="10541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203200" indent="-203200" algn="l">
              <a:lnSpc>
                <a:spcPct val="125000"/>
              </a:lnSpc>
              <a:buClr>
                <a:srgbClr val="333333"/>
              </a:buClr>
              <a:buChar char="•"/>
              <a:defRPr/>
            </a:pPr>
            <a:r>
              <a:rPr lang="en-US" sz="1600" b="0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利用播放器界面上的按钮可以进行暂停、调节音量、拖动进度条等操作。</a:t>
            </a:r>
            <a:endParaRPr lang="en-US" sz="11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88683" y="4086579"/>
            <a:ext cx="4835198" cy="242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AutoShape 26"/>
          <p:cNvSpPr/>
          <p:nvPr/>
        </p:nvSpPr>
        <p:spPr>
          <a:xfrm>
            <a:off x="7890933" y="1365955"/>
            <a:ext cx="3759200" cy="1749777"/>
          </a:xfrm>
          <a:prstGeom prst="roundRect">
            <a:avLst>
              <a:gd name="adj" fmla="val 3703"/>
            </a:avLst>
          </a:prstGeom>
          <a:solidFill>
            <a:srgbClr val="005A9C">
              <a:alpha val="5000"/>
            </a:srgbClr>
          </a:solidFill>
          <a:ln w="12700" cap="flat" cmpd="sng">
            <a:solidFill>
              <a:srgbClr val="005A9C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9" name="AutoShape 4"/>
          <p:cNvSpPr/>
          <p:nvPr/>
        </p:nvSpPr>
        <p:spPr>
          <a:xfrm>
            <a:off x="8082843" y="1907822"/>
            <a:ext cx="3272475" cy="1027287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zh-CN" altLang="en-US" sz="1800" b="1" i="0" u="none" strike="noStrike" dirty="0" smtClean="0">
                <a:solidFill>
                  <a:schemeClr val="accent2">
                    <a:lumMod val="75000"/>
                  </a:schemeClr>
                </a:solidFill>
                <a:latin typeface="Noto Sans SC"/>
                <a:ea typeface="Noto Sans SC"/>
                <a:cs typeface="Noto Sans SC"/>
                <a:sym typeface="Noto Sans SC"/>
              </a:rPr>
              <a:t>提问</a:t>
            </a:r>
            <a:r>
              <a:rPr lang="en-US" sz="1800" b="1" i="0" u="none" strike="noStrike" dirty="0" smtClean="0">
                <a:solidFill>
                  <a:schemeClr val="accent2">
                    <a:lumMod val="75000"/>
                  </a:schemeClr>
                </a:solidFill>
                <a:latin typeface="Noto Sans SC"/>
                <a:ea typeface="Noto Sans SC"/>
                <a:cs typeface="Noto Sans SC"/>
                <a:sym typeface="Noto Sans SC"/>
              </a:rPr>
              <a:t>：</a:t>
            </a:r>
            <a:r>
              <a:rPr lang="zh-CN" altLang="en-US" sz="1800" b="1" i="0" u="none" strike="noStrike" dirty="0" smtClean="0">
                <a:solidFill>
                  <a:schemeClr val="accent2">
                    <a:lumMod val="75000"/>
                  </a:schemeClr>
                </a:solidFill>
                <a:latin typeface="Noto Sans SC"/>
                <a:ea typeface="Noto Sans SC"/>
                <a:cs typeface="Noto Sans SC"/>
                <a:sym typeface="Noto Sans SC"/>
              </a:rPr>
              <a:t>视频播放和音频播放的操作有哪些相同点？</a:t>
            </a:r>
            <a:endParaRPr lang="en-US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91500" y="1603024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5000" y="508000"/>
            <a:ext cx="1092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5A9C"/>
                </a:solidFill>
                <a:latin typeface="Noto Sans SC"/>
                <a:ea typeface="Noto Sans SC"/>
                <a:cs typeface="Noto Sans SC"/>
                <a:sym typeface="Noto Sans SC"/>
              </a:rPr>
              <a:t>新知探索二：播放DVD光盘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635000" y="1524000"/>
            <a:ext cx="5334000" cy="1397000"/>
          </a:xfrm>
          <a:prstGeom prst="roundRect">
            <a:avLst>
              <a:gd name="adj" fmla="val 9090"/>
            </a:avLst>
          </a:prstGeom>
          <a:solidFill>
            <a:srgbClr val="005A9C">
              <a:alpha val="5000"/>
            </a:srgbClr>
          </a:solidFill>
          <a:ln cap="flat" cmpd="sng">
            <a:solidFill>
              <a:srgbClr val="004B83">
                <a:alpha val="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9000" y="1714500"/>
            <a:ext cx="355600" cy="3556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371600" y="1676400"/>
            <a:ext cx="431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5A9C"/>
                </a:solidFill>
                <a:latin typeface="Noto Sans SC"/>
                <a:ea typeface="Noto Sans SC"/>
                <a:cs typeface="Noto Sans SC"/>
                <a:sym typeface="Noto Sans SC"/>
              </a:rPr>
              <a:t>认识 DVD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889000" y="2095500"/>
            <a:ext cx="4826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 dirty="0" smtClean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DVD</a:t>
            </a:r>
            <a:r>
              <a:rPr lang="zh-CN" altLang="en-US" sz="1600" b="0" i="0" u="none" strike="noStrike" dirty="0" smtClean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光盘</a:t>
            </a:r>
            <a:r>
              <a:rPr lang="en-US" sz="1600" b="0" i="0" u="none" strike="noStrike" dirty="0" smtClean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是</a:t>
            </a:r>
            <a:r>
              <a:rPr lang="zh-CN" altLang="en-US" sz="1600" b="0" i="0" u="none" strike="noStrike" dirty="0" smtClean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影视作品</a:t>
            </a:r>
            <a:r>
              <a:rPr lang="en-US" sz="1600" b="0" i="0" u="none" strike="noStrike" dirty="0" err="1" smtClean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的重要载体</a:t>
            </a:r>
            <a:r>
              <a:rPr lang="en-US" sz="1600" b="0" i="0" u="none" strike="noStrike" dirty="0" err="1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，可以存放高清视频，画质清晰</a:t>
            </a:r>
            <a:r>
              <a:rPr lang="en-US" sz="1600" b="0" i="0" u="none" strike="noStrike" dirty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  <a:endParaRPr lang="en-US" sz="1100" dirty="0"/>
          </a:p>
        </p:txBody>
      </p:sp>
      <p:sp>
        <p:nvSpPr>
          <p:cNvPr id="7" name="AutoShape 7"/>
          <p:cNvSpPr/>
          <p:nvPr/>
        </p:nvSpPr>
        <p:spPr>
          <a:xfrm>
            <a:off x="635000" y="3175000"/>
            <a:ext cx="5334000" cy="2794000"/>
          </a:xfrm>
          <a:prstGeom prst="roundRect">
            <a:avLst>
              <a:gd name="adj" fmla="val 4545"/>
            </a:avLst>
          </a:prstGeom>
          <a:solidFill>
            <a:srgbClr val="005A9C">
              <a:alpha val="5000"/>
            </a:srgbClr>
          </a:solidFill>
          <a:ln cap="flat" cmpd="sng">
            <a:solidFill>
              <a:srgbClr val="004B83">
                <a:alpha val="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9000" y="3365500"/>
            <a:ext cx="355600" cy="3556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1371600" y="3327400"/>
            <a:ext cx="431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5A9C"/>
                </a:solidFill>
                <a:latin typeface="Noto Sans SC"/>
                <a:ea typeface="Noto Sans SC"/>
                <a:cs typeface="Noto Sans SC"/>
                <a:sym typeface="Noto Sans SC"/>
              </a:rPr>
              <a:t>播放方法</a:t>
            </a:r>
            <a:endParaRPr lang="en-US" sz="110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9000" y="3810000"/>
            <a:ext cx="254000" cy="2540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1219200" y="3784600"/>
            <a:ext cx="4445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 dirty="0" err="1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方法一：系统自动播放</a:t>
            </a:r>
            <a:endParaRPr lang="en-US" sz="1100" dirty="0"/>
          </a:p>
          <a:p>
            <a:pPr indent="0" algn="l">
              <a:lnSpc>
                <a:spcPct val="125000"/>
              </a:lnSpc>
            </a:pPr>
            <a:r>
              <a:rPr lang="zh-CN" altLang="en-US" sz="1400" b="0" i="0" u="none" strike="noStrike" dirty="0" smtClean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媒体播放器启动后，放入光盘</a:t>
            </a:r>
            <a:r>
              <a:rPr lang="en-US" sz="1400" b="0" i="0" u="none" strike="noStrike" dirty="0" smtClean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，</a:t>
            </a:r>
            <a:r>
              <a:rPr lang="zh-CN" altLang="en-US" sz="1400" b="0" i="0" u="none" strike="noStrike" dirty="0" smtClean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光盘内容一般可以自动播放</a:t>
            </a:r>
            <a:r>
              <a:rPr lang="en-US" sz="1400" b="0" i="0" u="none" strike="noStrike" dirty="0" smtClean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  <a:endParaRPr lang="en-US" sz="1400" b="0" i="0" u="none" strike="noStrike" dirty="0">
              <a:solidFill>
                <a:srgbClr val="666666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9000" y="4725812"/>
            <a:ext cx="254000" cy="2540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1219200" y="4700412"/>
            <a:ext cx="4445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 dirty="0" err="1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方法二：手动打开播放</a:t>
            </a:r>
            <a:endParaRPr lang="en-US" sz="1100" dirty="0"/>
          </a:p>
          <a:p>
            <a:pPr indent="0" algn="l">
              <a:lnSpc>
                <a:spcPct val="125000"/>
              </a:lnSpc>
            </a:pPr>
            <a:r>
              <a:rPr lang="zh-CN" altLang="en-US" sz="1400" b="0" i="0" u="none" strike="noStrike" dirty="0" smtClean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媒体播放器启动前</a:t>
            </a:r>
            <a:r>
              <a:rPr lang="en-US" sz="1400" b="0" i="0" u="none" strike="noStrike" dirty="0" smtClean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，</a:t>
            </a:r>
            <a:r>
              <a:rPr lang="en-US" sz="1400" b="0" i="0" u="none" strike="noStrike" dirty="0" err="1" smtClean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放入光盘</a:t>
            </a:r>
            <a:r>
              <a:rPr lang="en-US" sz="1400" b="0" i="0" u="none" strike="noStrike" dirty="0" smtClean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，</a:t>
            </a:r>
            <a:r>
              <a:rPr lang="zh-CN" altLang="en-US" sz="1400" b="0" i="0" u="none" strike="noStrike" dirty="0" smtClean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操作系统一般会弹出对话框，由用户自己选择播放器</a:t>
            </a:r>
            <a:r>
              <a:rPr lang="en-US" sz="1400" b="0" i="0" u="none" strike="noStrike" dirty="0" smtClean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  <a:endParaRPr lang="en-US" sz="1400" b="0" i="0" u="none" strike="noStrike" dirty="0">
              <a:solidFill>
                <a:srgbClr val="666666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rcRect l="10000" r="10000"/>
          <a:stretch>
            <a:fillRect/>
          </a:stretch>
        </p:blipFill>
        <p:spPr>
          <a:xfrm>
            <a:off x="6223000" y="1524000"/>
            <a:ext cx="5334000" cy="4445000"/>
          </a:xfrm>
          <a:prstGeom prst="roundRect">
            <a:avLst>
              <a:gd name="adj" fmla="val 2857"/>
            </a:avLst>
          </a:prstGeom>
          <a:noFill/>
          <a:ln w="25400" cap="flat" cmpd="sng">
            <a:noFill/>
            <a:prstDash val="solid"/>
            <a:round/>
          </a:ln>
          <a:effectLst>
            <a:outerShdw blurRad="127000" dist="63500" dir="2700000" algn="tl" rotWithShape="0">
              <a:srgbClr val="000000">
                <a:alpha val="1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5000" y="508000"/>
            <a:ext cx="1092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 dirty="0" err="1">
                <a:solidFill>
                  <a:srgbClr val="005A9C"/>
                </a:solidFill>
                <a:latin typeface="Noto Sans SC"/>
                <a:ea typeface="Noto Sans SC"/>
                <a:cs typeface="Noto Sans SC"/>
                <a:sym typeface="Noto Sans SC"/>
              </a:rPr>
              <a:t>新知探索三：</a:t>
            </a:r>
            <a:r>
              <a:rPr lang="en-US" sz="3200" b="1" i="0" u="none" strike="noStrike" dirty="0" err="1" smtClean="0">
                <a:solidFill>
                  <a:srgbClr val="005A9C"/>
                </a:solidFill>
                <a:latin typeface="Noto Sans SC"/>
                <a:ea typeface="Noto Sans SC"/>
                <a:cs typeface="Noto Sans SC"/>
                <a:sym typeface="Noto Sans SC"/>
              </a:rPr>
              <a:t>抓取视频</a:t>
            </a:r>
            <a:r>
              <a:rPr lang="zh-CN" altLang="en-US" sz="3200" b="1" i="0" u="none" strike="noStrike" dirty="0" smtClean="0">
                <a:solidFill>
                  <a:srgbClr val="005A9C"/>
                </a:solidFill>
                <a:latin typeface="Noto Sans SC"/>
                <a:ea typeface="Noto Sans SC"/>
                <a:cs typeface="Noto Sans SC"/>
                <a:sym typeface="Noto Sans SC"/>
              </a:rPr>
              <a:t>中的</a:t>
            </a:r>
            <a:r>
              <a:rPr lang="en-US" sz="3200" b="1" i="0" u="none" strike="noStrike" dirty="0" err="1" smtClean="0">
                <a:solidFill>
                  <a:srgbClr val="005A9C"/>
                </a:solidFill>
                <a:latin typeface="Noto Sans SC"/>
                <a:ea typeface="Noto Sans SC"/>
                <a:cs typeface="Noto Sans SC"/>
                <a:sym typeface="Noto Sans SC"/>
              </a:rPr>
              <a:t>图像</a:t>
            </a:r>
            <a:endParaRPr lang="en-US" sz="1100" dirty="0"/>
          </a:p>
        </p:txBody>
      </p:sp>
      <p:sp>
        <p:nvSpPr>
          <p:cNvPr id="3" name="AutoShape 3"/>
          <p:cNvSpPr/>
          <p:nvPr/>
        </p:nvSpPr>
        <p:spPr>
          <a:xfrm>
            <a:off x="635000" y="1524000"/>
            <a:ext cx="3429000" cy="4318000"/>
          </a:xfrm>
          <a:prstGeom prst="roundRect">
            <a:avLst>
              <a:gd name="adj" fmla="val 3703"/>
            </a:avLst>
          </a:prstGeom>
          <a:solidFill>
            <a:srgbClr val="005A9C">
              <a:alpha val="5000"/>
            </a:srgbClr>
          </a:solidFill>
          <a:ln w="12700" cap="flat" cmpd="sng">
            <a:solidFill>
              <a:srgbClr val="005A9C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952500" y="1841500"/>
            <a:ext cx="609600" cy="609600"/>
          </a:xfrm>
          <a:prstGeom prst="ellipse">
            <a:avLst/>
          </a:prstGeom>
          <a:solidFill>
            <a:srgbClr val="005A9C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4100" y="1943100"/>
            <a:ext cx="406400" cy="4064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952500" y="2603500"/>
            <a:ext cx="279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01. 定格画面</a:t>
            </a:r>
            <a:endParaRPr lang="en-US" sz="1100"/>
          </a:p>
        </p:txBody>
      </p:sp>
      <p:cxnSp>
        <p:nvCxnSpPr>
          <p:cNvPr id="7" name="Connector 7"/>
          <p:cNvCxnSpPr/>
          <p:nvPr/>
        </p:nvCxnSpPr>
        <p:spPr>
          <a:xfrm rot="-15626">
            <a:off x="952514" y="3041650"/>
            <a:ext cx="27940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5A9C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AutoShape 8"/>
          <p:cNvSpPr/>
          <p:nvPr/>
        </p:nvSpPr>
        <p:spPr>
          <a:xfrm>
            <a:off x="952500" y="3175000"/>
            <a:ext cx="2794000" cy="228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 dirty="0" err="1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使用</a:t>
            </a:r>
            <a:r>
              <a:rPr lang="en-US" sz="1600" b="0" i="0" u="none" strike="noStrike" dirty="0" err="1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QQ</a:t>
            </a:r>
            <a:r>
              <a:rPr lang="en-US" sz="1600" b="0" i="0" u="none" strike="noStrike" dirty="0" err="1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影音</a:t>
            </a:r>
            <a:r>
              <a:rPr lang="zh-CN" altLang="en-US" sz="1600" b="0" i="0" u="none" strike="noStrike" dirty="0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，</a:t>
            </a:r>
            <a:r>
              <a:rPr lang="en-US" sz="1600" b="0" i="0" u="none" strike="noStrike" dirty="0" err="1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打开视频文件</a:t>
            </a:r>
            <a:r>
              <a:rPr lang="en-US" sz="1600" b="0" i="0" u="none" strike="noStrike" dirty="0" err="1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，播放至目标画面时，点击播放器控制栏的“</a:t>
            </a:r>
            <a:r>
              <a:rPr lang="en-US" sz="1600" b="1" i="0" u="none" strike="noStrike" dirty="0" err="1">
                <a:solidFill>
                  <a:srgbClr val="FF0000"/>
                </a:solidFill>
                <a:latin typeface="Noto Sans SC"/>
                <a:ea typeface="Noto Sans SC"/>
                <a:cs typeface="Noto Sans SC"/>
                <a:sym typeface="Noto Sans SC"/>
              </a:rPr>
              <a:t>暂停</a:t>
            </a:r>
            <a:r>
              <a:rPr lang="en-US" sz="1600" b="0" i="0" u="none" strike="noStrike" dirty="0" err="1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”按钮，锁定当前画面</a:t>
            </a:r>
            <a:r>
              <a:rPr lang="en-US" sz="1600" b="0" i="0" u="none" strike="noStrike" dirty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  <a:endParaRPr lang="en-US" sz="1100" dirty="0"/>
          </a:p>
        </p:txBody>
      </p:sp>
      <p:sp>
        <p:nvSpPr>
          <p:cNvPr id="9" name="AutoShape 9"/>
          <p:cNvSpPr/>
          <p:nvPr/>
        </p:nvSpPr>
        <p:spPr>
          <a:xfrm>
            <a:off x="4381500" y="1524000"/>
            <a:ext cx="3429000" cy="4318000"/>
          </a:xfrm>
          <a:prstGeom prst="roundRect">
            <a:avLst>
              <a:gd name="adj" fmla="val 3703"/>
            </a:avLst>
          </a:prstGeom>
          <a:solidFill>
            <a:srgbClr val="005A9C">
              <a:alpha val="5000"/>
            </a:srgbClr>
          </a:solidFill>
          <a:ln w="12700" cap="flat" cmpd="sng">
            <a:solidFill>
              <a:srgbClr val="005A9C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0" name="AutoShape 10"/>
          <p:cNvSpPr/>
          <p:nvPr/>
        </p:nvSpPr>
        <p:spPr>
          <a:xfrm>
            <a:off x="4699000" y="1841500"/>
            <a:ext cx="609600" cy="609600"/>
          </a:xfrm>
          <a:prstGeom prst="ellipse">
            <a:avLst/>
          </a:prstGeom>
          <a:solidFill>
            <a:srgbClr val="005A9C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00600" y="1943100"/>
            <a:ext cx="406400" cy="4064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4699000" y="2603500"/>
            <a:ext cx="279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02. 使用截图工具</a:t>
            </a:r>
            <a:endParaRPr lang="en-US" sz="1100"/>
          </a:p>
        </p:txBody>
      </p:sp>
      <p:cxnSp>
        <p:nvCxnSpPr>
          <p:cNvPr id="13" name="Connector 13"/>
          <p:cNvCxnSpPr/>
          <p:nvPr/>
        </p:nvCxnSpPr>
        <p:spPr>
          <a:xfrm rot="-15626">
            <a:off x="4699014" y="3041650"/>
            <a:ext cx="27940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5A9C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AutoShape 14"/>
          <p:cNvSpPr/>
          <p:nvPr/>
        </p:nvSpPr>
        <p:spPr>
          <a:xfrm>
            <a:off x="4732867" y="3160886"/>
            <a:ext cx="2794000" cy="111477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 dirty="0" err="1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点击</a:t>
            </a:r>
            <a:r>
              <a:rPr lang="en-US" sz="1600" b="0" i="0" u="none" strike="noStrike" dirty="0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 </a:t>
            </a:r>
            <a:r>
              <a:rPr lang="zh-CN" altLang="en-US" sz="1600" b="0" i="0" u="none" strike="noStrike" dirty="0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“</a:t>
            </a:r>
            <a:r>
              <a:rPr lang="en-US" sz="1600" b="1" i="0" u="none" strike="noStrike" dirty="0" err="1" smtClean="0">
                <a:solidFill>
                  <a:srgbClr val="FF0000"/>
                </a:solidFill>
                <a:latin typeface="Noto Sans SC"/>
                <a:ea typeface="Noto Sans SC"/>
                <a:cs typeface="Noto Sans SC"/>
                <a:sym typeface="Noto Sans SC"/>
              </a:rPr>
              <a:t>影音工具箱</a:t>
            </a:r>
            <a:r>
              <a:rPr lang="en-US" sz="1600" b="0" i="0" u="none" strike="noStrike" dirty="0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”</a:t>
            </a:r>
            <a:r>
              <a:rPr lang="zh-CN" altLang="en-US" sz="1600" dirty="0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按钮</a:t>
            </a:r>
            <a:r>
              <a:rPr lang="en-US" sz="1600" b="0" i="0" u="none" strike="noStrike" dirty="0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，</a:t>
            </a:r>
            <a:r>
              <a:rPr lang="en-US" sz="1600" b="0" i="0" u="none" strike="noStrike" dirty="0" err="1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在弹出的</a:t>
            </a:r>
            <a:r>
              <a:rPr lang="zh-CN" altLang="en-US" sz="1600" b="0" i="0" u="none" strike="noStrike" dirty="0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菜单</a:t>
            </a:r>
            <a:r>
              <a:rPr lang="en-US" sz="1600" b="0" i="0" u="none" strike="noStrike" dirty="0" err="1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中选择</a:t>
            </a:r>
            <a:r>
              <a:rPr lang="en-US" sz="1600" b="0" i="0" u="none" strike="noStrike" dirty="0" err="1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“</a:t>
            </a:r>
            <a:r>
              <a:rPr lang="en-US" sz="1600" b="1" i="0" u="none" strike="noStrike" dirty="0" err="1" smtClean="0">
                <a:solidFill>
                  <a:srgbClr val="FF0000"/>
                </a:solidFill>
                <a:latin typeface="Noto Sans SC"/>
                <a:ea typeface="Noto Sans SC"/>
                <a:cs typeface="Noto Sans SC"/>
                <a:sym typeface="Noto Sans SC"/>
              </a:rPr>
              <a:t>截</a:t>
            </a:r>
            <a:r>
              <a:rPr lang="zh-CN" altLang="en-US" sz="1600" b="1" i="0" u="none" strike="noStrike" dirty="0" smtClean="0">
                <a:solidFill>
                  <a:srgbClr val="FF0000"/>
                </a:solidFill>
                <a:latin typeface="Noto Sans SC"/>
                <a:ea typeface="Noto Sans SC"/>
                <a:cs typeface="Noto Sans SC"/>
                <a:sym typeface="Noto Sans SC"/>
              </a:rPr>
              <a:t>取</a:t>
            </a:r>
            <a:r>
              <a:rPr lang="en-US" sz="1600" b="0" i="0" u="none" strike="noStrike" dirty="0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”</a:t>
            </a:r>
            <a:r>
              <a:rPr lang="zh-CN" altLang="en-US" sz="1600" b="0" i="0" u="none" strike="noStrike" dirty="0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工具</a:t>
            </a:r>
            <a:r>
              <a:rPr lang="en-US" sz="1600" b="0" i="0" u="none" strike="noStrike" dirty="0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，</a:t>
            </a:r>
            <a:r>
              <a:rPr lang="en-US" sz="1600" b="0" i="0" u="none" strike="noStrike" dirty="0" err="1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完成画面捕捉</a:t>
            </a:r>
            <a:r>
              <a:rPr lang="en-US" sz="1600" b="0" i="0" u="none" strike="noStrike" dirty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  <a:endParaRPr lang="en-US" sz="1100" dirty="0"/>
          </a:p>
        </p:txBody>
      </p:sp>
      <p:sp>
        <p:nvSpPr>
          <p:cNvPr id="15" name="AutoShape 15"/>
          <p:cNvSpPr/>
          <p:nvPr/>
        </p:nvSpPr>
        <p:spPr>
          <a:xfrm>
            <a:off x="8128000" y="1524000"/>
            <a:ext cx="3429000" cy="4318000"/>
          </a:xfrm>
          <a:prstGeom prst="roundRect">
            <a:avLst>
              <a:gd name="adj" fmla="val 3703"/>
            </a:avLst>
          </a:prstGeom>
          <a:solidFill>
            <a:srgbClr val="005A9C">
              <a:alpha val="5000"/>
            </a:srgbClr>
          </a:solidFill>
          <a:ln w="12700" cap="flat" cmpd="sng">
            <a:solidFill>
              <a:srgbClr val="005A9C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6" name="AutoShape 16"/>
          <p:cNvSpPr/>
          <p:nvPr/>
        </p:nvSpPr>
        <p:spPr>
          <a:xfrm>
            <a:off x="8445500" y="1841500"/>
            <a:ext cx="609600" cy="609600"/>
          </a:xfrm>
          <a:prstGeom prst="ellipse">
            <a:avLst/>
          </a:prstGeom>
          <a:solidFill>
            <a:srgbClr val="005A9C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47100" y="1943100"/>
            <a:ext cx="406400" cy="4064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8445500" y="2603500"/>
            <a:ext cx="279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03. 查找并保存</a:t>
            </a:r>
            <a:endParaRPr lang="en-US" sz="1100"/>
          </a:p>
        </p:txBody>
      </p:sp>
      <p:cxnSp>
        <p:nvCxnSpPr>
          <p:cNvPr id="19" name="Connector 19"/>
          <p:cNvCxnSpPr/>
          <p:nvPr/>
        </p:nvCxnSpPr>
        <p:spPr>
          <a:xfrm rot="-15626">
            <a:off x="8445514" y="3041650"/>
            <a:ext cx="27940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5A9C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AutoShape 20"/>
          <p:cNvSpPr/>
          <p:nvPr/>
        </p:nvSpPr>
        <p:spPr>
          <a:xfrm>
            <a:off x="8445500" y="3175000"/>
            <a:ext cx="2794000" cy="228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 dirty="0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截</a:t>
            </a:r>
            <a:r>
              <a:rPr lang="zh-CN" altLang="en-US" sz="1600" b="0" i="0" u="none" strike="noStrike" dirty="0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取</a:t>
            </a:r>
            <a:r>
              <a:rPr lang="en-US" sz="1600" b="0" i="0" u="none" strike="noStrike" dirty="0" err="1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成功后</a:t>
            </a:r>
            <a:r>
              <a:rPr lang="en-US" sz="1600" b="0" i="0" u="none" strike="noStrike" dirty="0" err="1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，根据软件提示路径找到保存的图片文件，</a:t>
            </a:r>
            <a:r>
              <a:rPr lang="en-US" sz="1600" b="0" i="0" u="none" strike="noStrike" dirty="0" err="1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并可根据需要对其进行重命名</a:t>
            </a:r>
            <a:r>
              <a:rPr lang="en-US" sz="1600" b="0" i="0" u="none" strike="noStrike" dirty="0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  <a:endParaRPr lang="en-US" sz="1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47131" y="4290285"/>
            <a:ext cx="3027714" cy="153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5000" y="508000"/>
            <a:ext cx="1092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 dirty="0" err="1">
                <a:solidFill>
                  <a:srgbClr val="005A9C"/>
                </a:solidFill>
                <a:latin typeface="Noto Sans SC"/>
                <a:ea typeface="Noto Sans SC"/>
                <a:cs typeface="Noto Sans SC"/>
                <a:sym typeface="Noto Sans SC"/>
              </a:rPr>
              <a:t>巩固练习</a:t>
            </a:r>
            <a:r>
              <a:rPr lang="en-US" sz="3200" b="1" i="0" u="none" strike="noStrike" dirty="0" smtClean="0">
                <a:solidFill>
                  <a:srgbClr val="005A9C"/>
                </a:solidFill>
                <a:latin typeface="Noto Sans SC"/>
                <a:ea typeface="Noto Sans SC"/>
                <a:cs typeface="Noto Sans SC"/>
                <a:sym typeface="Noto Sans SC"/>
              </a:rPr>
              <a:t>：</a:t>
            </a:r>
            <a:r>
              <a:rPr lang="zh-CN" altLang="en-US" sz="3200" b="1" i="0" u="none" strike="noStrike" dirty="0" smtClean="0">
                <a:solidFill>
                  <a:srgbClr val="005A9C"/>
                </a:solidFill>
                <a:latin typeface="Noto Sans SC"/>
                <a:ea typeface="Noto Sans SC"/>
                <a:cs typeface="Noto Sans SC"/>
                <a:sym typeface="Noto Sans SC"/>
              </a:rPr>
              <a:t>解救孙悟空</a:t>
            </a:r>
            <a:endParaRPr lang="en-US" sz="1100" dirty="0"/>
          </a:p>
        </p:txBody>
      </p:sp>
      <p:sp>
        <p:nvSpPr>
          <p:cNvPr id="3" name="AutoShape 3"/>
          <p:cNvSpPr/>
          <p:nvPr/>
        </p:nvSpPr>
        <p:spPr>
          <a:xfrm>
            <a:off x="5590828" y="1377242"/>
            <a:ext cx="6096000" cy="1079500"/>
          </a:xfrm>
          <a:prstGeom prst="roundRect">
            <a:avLst>
              <a:gd name="adj" fmla="val 11764"/>
            </a:avLst>
          </a:prstGeom>
          <a:solidFill>
            <a:srgbClr val="005A9C">
              <a:alpha val="8000"/>
            </a:srgbClr>
          </a:solidFill>
          <a:ln cap="flat" cmpd="sng">
            <a:solidFill>
              <a:srgbClr val="004B83">
                <a:alpha val="8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44828" y="1631242"/>
            <a:ext cx="508000" cy="5080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6479828" y="1529642"/>
            <a:ext cx="4953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 dirty="0">
                <a:solidFill>
                  <a:srgbClr val="005A9C"/>
                </a:solidFill>
                <a:latin typeface="Noto Sans SC"/>
                <a:ea typeface="Noto Sans SC"/>
                <a:cs typeface="Noto Sans SC"/>
                <a:sym typeface="Noto Sans SC"/>
              </a:rPr>
              <a:t>01. </a:t>
            </a:r>
            <a:r>
              <a:rPr lang="en-US" sz="1600" b="1" i="0" u="none" strike="noStrike" dirty="0" err="1">
                <a:solidFill>
                  <a:srgbClr val="005A9C"/>
                </a:solidFill>
                <a:latin typeface="Noto Sans SC"/>
                <a:ea typeface="Noto Sans SC"/>
                <a:cs typeface="Noto Sans SC"/>
                <a:sym typeface="Noto Sans SC"/>
              </a:rPr>
              <a:t>打开视频</a:t>
            </a:r>
            <a:endParaRPr lang="en-US" sz="1100" dirty="0"/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 dirty="0" err="1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用QQ</a:t>
            </a:r>
            <a:r>
              <a:rPr lang="en-US" sz="1400" b="0" i="0" u="none" strike="noStrike" dirty="0" err="1" smtClean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影音打开指定的视频</a:t>
            </a:r>
            <a:r>
              <a:rPr lang="en-US" sz="1400" b="0" i="0" u="none" strike="noStrike" dirty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</a:p>
        </p:txBody>
      </p:sp>
      <p:sp>
        <p:nvSpPr>
          <p:cNvPr id="6" name="AutoShape 6"/>
          <p:cNvSpPr/>
          <p:nvPr/>
        </p:nvSpPr>
        <p:spPr>
          <a:xfrm>
            <a:off x="5590828" y="2583742"/>
            <a:ext cx="6096000" cy="1079500"/>
          </a:xfrm>
          <a:prstGeom prst="roundRect">
            <a:avLst>
              <a:gd name="adj" fmla="val 11764"/>
            </a:avLst>
          </a:prstGeom>
          <a:solidFill>
            <a:srgbClr val="005A9C">
              <a:alpha val="8000"/>
            </a:srgbClr>
          </a:solidFill>
          <a:ln cap="flat" cmpd="sng">
            <a:solidFill>
              <a:srgbClr val="004B83">
                <a:alpha val="8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44828" y="2837742"/>
            <a:ext cx="508000" cy="5080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6479828" y="2736142"/>
            <a:ext cx="4953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 dirty="0">
                <a:solidFill>
                  <a:srgbClr val="005A9C"/>
                </a:solidFill>
                <a:latin typeface="Noto Sans SC"/>
                <a:ea typeface="Noto Sans SC"/>
                <a:cs typeface="Noto Sans SC"/>
                <a:sym typeface="Noto Sans SC"/>
              </a:rPr>
              <a:t>02. </a:t>
            </a:r>
            <a:r>
              <a:rPr lang="en-US" sz="1600" b="1" i="0" u="none" strike="noStrike" dirty="0" err="1">
                <a:solidFill>
                  <a:srgbClr val="005A9C"/>
                </a:solidFill>
                <a:latin typeface="Noto Sans SC"/>
                <a:ea typeface="Noto Sans SC"/>
                <a:cs typeface="Noto Sans SC"/>
                <a:sym typeface="Noto Sans SC"/>
              </a:rPr>
              <a:t>寻找画面</a:t>
            </a:r>
            <a:endParaRPr lang="en-US" sz="1100" dirty="0"/>
          </a:p>
          <a:p>
            <a:pPr>
              <a:lnSpc>
                <a:spcPct val="125000"/>
              </a:lnSpc>
            </a:pPr>
            <a:r>
              <a:rPr lang="en-US" sz="1400" b="0" i="0" u="none" strike="noStrike" dirty="0" err="1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播放视频</a:t>
            </a:r>
            <a:r>
              <a:rPr lang="en-US" sz="1400" b="0" i="0" u="none" strike="noStrike" dirty="0" smtClean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，</a:t>
            </a:r>
            <a:r>
              <a:rPr lang="zh-CN" altLang="en-US" dirty="0" smtClean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找到视频中孙悟空的画面</a:t>
            </a:r>
            <a:r>
              <a:rPr lang="en-US" sz="1400" b="0" i="0" u="none" strike="noStrike" dirty="0" smtClean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  <a:endParaRPr lang="en-US" sz="1400" b="0" i="0" u="none" strike="noStrike" dirty="0">
              <a:solidFill>
                <a:srgbClr val="333333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5590828" y="3790242"/>
            <a:ext cx="6096000" cy="1079500"/>
          </a:xfrm>
          <a:prstGeom prst="roundRect">
            <a:avLst>
              <a:gd name="adj" fmla="val 11764"/>
            </a:avLst>
          </a:prstGeom>
          <a:solidFill>
            <a:srgbClr val="005A9C">
              <a:alpha val="8000"/>
            </a:srgbClr>
          </a:solidFill>
          <a:ln cap="flat" cmpd="sng">
            <a:solidFill>
              <a:srgbClr val="004B83">
                <a:alpha val="8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44828" y="4044242"/>
            <a:ext cx="508000" cy="5080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6479828" y="3942642"/>
            <a:ext cx="4953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 dirty="0">
                <a:solidFill>
                  <a:srgbClr val="005A9C"/>
                </a:solidFill>
                <a:latin typeface="Noto Sans SC"/>
                <a:ea typeface="Noto Sans SC"/>
                <a:cs typeface="Noto Sans SC"/>
                <a:sym typeface="Noto Sans SC"/>
              </a:rPr>
              <a:t>03. </a:t>
            </a:r>
            <a:r>
              <a:rPr lang="en-US" sz="1600" b="1" i="0" u="none" strike="noStrike" dirty="0" err="1">
                <a:solidFill>
                  <a:srgbClr val="005A9C"/>
                </a:solidFill>
                <a:latin typeface="Noto Sans SC"/>
                <a:ea typeface="Noto Sans SC"/>
                <a:cs typeface="Noto Sans SC"/>
                <a:sym typeface="Noto Sans SC"/>
              </a:rPr>
              <a:t>截取画面</a:t>
            </a:r>
            <a:endParaRPr lang="en-US" sz="1100" dirty="0"/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 dirty="0" err="1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使用本节课所学的方法，</a:t>
            </a:r>
            <a:r>
              <a:rPr lang="en-US" sz="1400" b="0" i="0" u="none" strike="noStrike" dirty="0" err="1" smtClean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将这</a:t>
            </a:r>
            <a:r>
              <a:rPr lang="zh-CN" altLang="en-US" dirty="0" smtClean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“孙悟空”</a:t>
            </a:r>
            <a:r>
              <a:rPr lang="en-US" sz="1400" b="0" i="0" u="none" strike="noStrike" dirty="0" err="1" smtClean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截取下来</a:t>
            </a:r>
            <a:r>
              <a:rPr lang="en-US" sz="1400" b="0" i="0" u="none" strike="noStrike" dirty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</a:p>
        </p:txBody>
      </p:sp>
      <p:sp>
        <p:nvSpPr>
          <p:cNvPr id="12" name="AutoShape 12"/>
          <p:cNvSpPr/>
          <p:nvPr/>
        </p:nvSpPr>
        <p:spPr>
          <a:xfrm>
            <a:off x="5590828" y="4996742"/>
            <a:ext cx="6096000" cy="1079500"/>
          </a:xfrm>
          <a:prstGeom prst="roundRect">
            <a:avLst>
              <a:gd name="adj" fmla="val 11764"/>
            </a:avLst>
          </a:prstGeom>
          <a:solidFill>
            <a:srgbClr val="005A9C">
              <a:alpha val="8000"/>
            </a:srgbClr>
          </a:solidFill>
          <a:ln cap="flat" cmpd="sng">
            <a:solidFill>
              <a:srgbClr val="004B83">
                <a:alpha val="8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44828" y="5250742"/>
            <a:ext cx="508000" cy="5080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6479828" y="5149142"/>
            <a:ext cx="4953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 dirty="0">
                <a:solidFill>
                  <a:srgbClr val="005A9C"/>
                </a:solidFill>
                <a:latin typeface="Noto Sans SC"/>
                <a:ea typeface="Noto Sans SC"/>
                <a:cs typeface="Noto Sans SC"/>
                <a:sym typeface="Noto Sans SC"/>
              </a:rPr>
              <a:t>04. </a:t>
            </a:r>
            <a:r>
              <a:rPr lang="en-US" sz="1600" b="1" i="0" u="none" strike="noStrike" dirty="0" err="1">
                <a:solidFill>
                  <a:srgbClr val="005A9C"/>
                </a:solidFill>
                <a:latin typeface="Noto Sans SC"/>
                <a:ea typeface="Noto Sans SC"/>
                <a:cs typeface="Noto Sans SC"/>
                <a:sym typeface="Noto Sans SC"/>
              </a:rPr>
              <a:t>重命名保存</a:t>
            </a:r>
            <a:endParaRPr lang="en-US" sz="1100" dirty="0"/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 dirty="0" err="1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将截图重命名</a:t>
            </a:r>
            <a:r>
              <a:rPr lang="en-US" sz="1400" b="0" i="0" u="none" strike="noStrike" dirty="0" smtClean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（</a:t>
            </a:r>
            <a:r>
              <a:rPr lang="zh-CN" altLang="en-US" sz="1400" b="0" i="0" u="none" strike="noStrike" dirty="0" smtClean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解救孙悟空</a:t>
            </a:r>
            <a:r>
              <a:rPr lang="en-US" sz="1400" b="0" i="0" u="none" strike="noStrike" dirty="0" smtClean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），</a:t>
            </a:r>
            <a:r>
              <a:rPr lang="en-US" sz="1400" b="0" i="0" u="none" strike="noStrike" dirty="0" err="1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并保存到个人素材文件夹</a:t>
            </a:r>
            <a:r>
              <a:rPr lang="en-US" sz="1400" b="0" i="0" u="none" strike="noStrike" dirty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</a:p>
        </p:txBody>
      </p:sp>
      <p:sp>
        <p:nvSpPr>
          <p:cNvPr id="16" name="AutoShape 3"/>
          <p:cNvSpPr/>
          <p:nvPr/>
        </p:nvSpPr>
        <p:spPr>
          <a:xfrm>
            <a:off x="457197" y="1676399"/>
            <a:ext cx="4814715" cy="3776135"/>
          </a:xfrm>
          <a:prstGeom prst="roundRect">
            <a:avLst>
              <a:gd name="adj" fmla="val 3333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7" name="AutoShape 4"/>
          <p:cNvSpPr/>
          <p:nvPr/>
        </p:nvSpPr>
        <p:spPr>
          <a:xfrm>
            <a:off x="457197" y="1676399"/>
            <a:ext cx="4814715" cy="762000"/>
          </a:xfrm>
          <a:prstGeom prst="roundRect">
            <a:avLst>
              <a:gd name="adj" fmla="val 16666"/>
            </a:avLst>
          </a:prstGeom>
          <a:solidFill>
            <a:srgbClr val="4A90E2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8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1197" y="1866899"/>
            <a:ext cx="381000" cy="381000"/>
          </a:xfrm>
          <a:prstGeom prst="rect">
            <a:avLst/>
          </a:prstGeom>
        </p:spPr>
      </p:pic>
      <p:sp>
        <p:nvSpPr>
          <p:cNvPr id="19" name="AutoShape 6"/>
          <p:cNvSpPr/>
          <p:nvPr/>
        </p:nvSpPr>
        <p:spPr>
          <a:xfrm>
            <a:off x="1219197" y="1828799"/>
            <a:ext cx="3810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4A90E2"/>
                </a:solidFill>
                <a:latin typeface="Noto Sans SC"/>
                <a:ea typeface="Noto Sans SC"/>
                <a:cs typeface="Noto Sans SC"/>
                <a:sym typeface="Noto Sans SC"/>
              </a:rPr>
              <a:t>任务目标</a:t>
            </a:r>
            <a:endParaRPr lang="en-US" sz="1100"/>
          </a:p>
        </p:txBody>
      </p:sp>
      <p:sp>
        <p:nvSpPr>
          <p:cNvPr id="20" name="AutoShape 7"/>
          <p:cNvSpPr/>
          <p:nvPr/>
        </p:nvSpPr>
        <p:spPr>
          <a:xfrm>
            <a:off x="711197" y="2565399"/>
            <a:ext cx="4572000" cy="228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>
              <a:lnSpc>
                <a:spcPct val="125000"/>
              </a:lnSpc>
            </a:pPr>
            <a:r>
              <a:rPr lang="zh-CN" altLang="en-US" sz="1800" b="1" dirty="0" smtClean="0">
                <a:solidFill>
                  <a:srgbClr val="F5A623"/>
                </a:solidFill>
                <a:latin typeface="Noto Sans SC"/>
                <a:ea typeface="Noto Sans SC"/>
                <a:cs typeface="Noto Sans SC"/>
                <a:sym typeface="Noto Sans SC"/>
              </a:rPr>
              <a:t>找到视频中孙悟空的画面，截取并保存下来，重命名为“解救孙悟空”。</a:t>
            </a:r>
            <a:endParaRPr lang="en-US" sz="1800" b="1" i="0" u="none" strike="noStrike" dirty="0">
              <a:solidFill>
                <a:srgbClr val="F5A623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5000" y="508000"/>
            <a:ext cx="1092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 dirty="0" err="1">
                <a:solidFill>
                  <a:srgbClr val="005A9C"/>
                </a:solidFill>
                <a:latin typeface="Noto Sans SC"/>
                <a:ea typeface="Noto Sans SC"/>
                <a:cs typeface="Noto Sans SC"/>
                <a:sym typeface="Noto Sans SC"/>
              </a:rPr>
              <a:t>分组讨论与作品展示</a:t>
            </a:r>
            <a:endParaRPr lang="en-US" sz="1100" dirty="0"/>
          </a:p>
        </p:txBody>
      </p:sp>
      <p:sp>
        <p:nvSpPr>
          <p:cNvPr id="3" name="AutoShape 3"/>
          <p:cNvSpPr/>
          <p:nvPr/>
        </p:nvSpPr>
        <p:spPr>
          <a:xfrm>
            <a:off x="635000" y="1397000"/>
            <a:ext cx="5207000" cy="4826000"/>
          </a:xfrm>
          <a:prstGeom prst="roundRect">
            <a:avLst>
              <a:gd name="adj" fmla="val 2631"/>
            </a:avLst>
          </a:prstGeom>
          <a:solidFill>
            <a:srgbClr val="005A9C">
              <a:alpha val="5000"/>
            </a:srgbClr>
          </a:solidFill>
          <a:ln w="12700" cap="flat" cmpd="sng">
            <a:solidFill>
              <a:srgbClr val="005A9C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889000" y="1651000"/>
            <a:ext cx="304800" cy="3048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270000" y="1625600"/>
            <a:ext cx="431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 dirty="0" err="1">
                <a:solidFill>
                  <a:srgbClr val="005A9C"/>
                </a:solidFill>
                <a:latin typeface="Noto Sans SC"/>
                <a:ea typeface="Noto Sans SC"/>
                <a:cs typeface="Noto Sans SC"/>
                <a:sym typeface="Noto Sans SC"/>
              </a:rPr>
              <a:t>分组讨论环节</a:t>
            </a:r>
            <a:endParaRPr lang="en-US" sz="1100" dirty="0"/>
          </a:p>
        </p:txBody>
      </p:sp>
      <p:cxnSp>
        <p:nvCxnSpPr>
          <p:cNvPr id="6" name="Connector 6"/>
          <p:cNvCxnSpPr/>
          <p:nvPr/>
        </p:nvCxnSpPr>
        <p:spPr>
          <a:xfrm rot="-9291">
            <a:off x="889009" y="2025650"/>
            <a:ext cx="469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5A9C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889000" y="2286000"/>
            <a:ext cx="254000" cy="2540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270000" y="2260600"/>
            <a:ext cx="4318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讨论主题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889000" y="2603499"/>
            <a:ext cx="4699000" cy="1268589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77800" indent="-177800" algn="l">
              <a:lnSpc>
                <a:spcPct val="125000"/>
              </a:lnSpc>
              <a:buClr>
                <a:srgbClr val="555555"/>
              </a:buClr>
              <a:buChar char="•"/>
              <a:defRPr/>
            </a:pPr>
            <a:r>
              <a:rPr lang="en-US" sz="1400" b="0" i="0" u="none" strike="noStrike" dirty="0" err="1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在视频截图过程中，你遇到了哪些问题</a:t>
            </a:r>
            <a:r>
              <a:rPr lang="en-US" sz="1400" b="0" i="0" u="none" strike="noStrike" dirty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？</a:t>
            </a:r>
            <a:endParaRPr lang="en-US" sz="1100" dirty="0"/>
          </a:p>
          <a:p>
            <a:pPr marL="177800" indent="-177800" algn="l">
              <a:lnSpc>
                <a:spcPct val="125000"/>
              </a:lnSpc>
              <a:buClr>
                <a:srgbClr val="555555"/>
              </a:buClr>
              <a:buChar char="•"/>
            </a:pPr>
            <a:r>
              <a:rPr lang="en-US" sz="1400" b="0" i="0" u="none" strike="noStrike" dirty="0" err="1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你是如何解决这些问题的</a:t>
            </a:r>
            <a:r>
              <a:rPr lang="en-US" sz="1400" b="0" i="0" u="none" strike="noStrike" dirty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？</a:t>
            </a:r>
          </a:p>
          <a:p>
            <a:pPr marL="177800" indent="-177800" algn="l">
              <a:lnSpc>
                <a:spcPct val="125000"/>
              </a:lnSpc>
              <a:buClr>
                <a:srgbClr val="555555"/>
              </a:buClr>
              <a:buChar char="•"/>
            </a:pPr>
            <a:r>
              <a:rPr lang="en-US" sz="1400" b="0" i="0" u="none" strike="noStrike" dirty="0" err="1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分享你的截图小技巧</a:t>
            </a:r>
            <a:r>
              <a:rPr lang="en-US" sz="1400" b="0" i="0" u="none" strike="noStrike" dirty="0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</a:p>
          <a:p>
            <a:pPr marL="177800" indent="-177800">
              <a:lnSpc>
                <a:spcPct val="125000"/>
              </a:lnSpc>
              <a:buClr>
                <a:srgbClr val="555555"/>
              </a:buClr>
              <a:buFont typeface="Arial"/>
              <a:buChar char="•"/>
            </a:pPr>
            <a:r>
              <a:rPr lang="zh-CN" altLang="en-US" dirty="0" smtClean="0">
                <a:solidFill>
                  <a:schemeClr val="accent2"/>
                </a:solidFill>
                <a:latin typeface="Noto Sans SC"/>
                <a:ea typeface="Noto Sans SC"/>
                <a:cs typeface="Noto Sans SC"/>
                <a:sym typeface="Noto Sans SC"/>
              </a:rPr>
              <a:t>总结这节课都有哪些收获？</a:t>
            </a:r>
            <a:endParaRPr lang="en-US" sz="1400" b="0" i="0" u="none" strike="noStrike" dirty="0">
              <a:solidFill>
                <a:srgbClr val="555555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889000" y="3904546"/>
            <a:ext cx="254000" cy="2540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1270000" y="3879146"/>
            <a:ext cx="4318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 dirty="0" err="1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讨论时间</a:t>
            </a:r>
            <a:endParaRPr lang="en-US" sz="1100" dirty="0"/>
          </a:p>
        </p:txBody>
      </p:sp>
      <p:sp>
        <p:nvSpPr>
          <p:cNvPr id="12" name="AutoShape 12"/>
          <p:cNvSpPr/>
          <p:nvPr/>
        </p:nvSpPr>
        <p:spPr>
          <a:xfrm>
            <a:off x="889000" y="4222046"/>
            <a:ext cx="469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限时 5 分钟，请高效讨论。</a:t>
            </a:r>
            <a:endParaRPr lang="en-US" sz="1100"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889000" y="4730046"/>
            <a:ext cx="254000" cy="2540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1270000" y="4704646"/>
            <a:ext cx="4318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>
              <a:lnSpc>
                <a:spcPct val="125000"/>
              </a:lnSpc>
              <a:defRPr/>
            </a:pPr>
            <a:r>
              <a:rPr lang="zh-CN" altLang="en-US" sz="1600" b="1" dirty="0" smtClean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优秀作品展示</a:t>
            </a:r>
            <a:endParaRPr lang="en-US" sz="1100" dirty="0" smtClean="0"/>
          </a:p>
        </p:txBody>
      </p:sp>
      <p:sp>
        <p:nvSpPr>
          <p:cNvPr id="15" name="AutoShape 15"/>
          <p:cNvSpPr/>
          <p:nvPr/>
        </p:nvSpPr>
        <p:spPr>
          <a:xfrm>
            <a:off x="889000" y="5047546"/>
            <a:ext cx="469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>
              <a:lnSpc>
                <a:spcPct val="125000"/>
              </a:lnSpc>
              <a:defRPr/>
            </a:pPr>
            <a:r>
              <a:rPr lang="zh-CN" altLang="en-US" dirty="0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选</a:t>
            </a:r>
            <a:r>
              <a:rPr lang="en-US" altLang="zh-CN" dirty="0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2-3</a:t>
            </a:r>
            <a:r>
              <a:rPr lang="zh-CN" altLang="en-US" dirty="0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名同学的作品进行展示。</a:t>
            </a:r>
            <a:endParaRPr lang="en-US" sz="11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13136" y="1004711"/>
            <a:ext cx="5135053" cy="51726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5000" y="508000"/>
            <a:ext cx="1092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 dirty="0" err="1">
                <a:solidFill>
                  <a:srgbClr val="005A9C"/>
                </a:solidFill>
                <a:latin typeface="SimHei"/>
                <a:ea typeface="SimHei"/>
                <a:cs typeface="SimHei"/>
                <a:sym typeface="SimHei"/>
              </a:rPr>
              <a:t>课堂小结</a:t>
            </a:r>
            <a:endParaRPr lang="en-US" sz="1100" dirty="0"/>
          </a:p>
        </p:txBody>
      </p:sp>
      <p:sp>
        <p:nvSpPr>
          <p:cNvPr id="3" name="AutoShape 3"/>
          <p:cNvSpPr/>
          <p:nvPr/>
        </p:nvSpPr>
        <p:spPr>
          <a:xfrm>
            <a:off x="635000" y="1524000"/>
            <a:ext cx="3429000" cy="4318000"/>
          </a:xfrm>
          <a:prstGeom prst="roundRect">
            <a:avLst>
              <a:gd name="adj" fmla="val 3703"/>
            </a:avLst>
          </a:prstGeom>
          <a:solidFill>
            <a:srgbClr val="005A9C">
              <a:alpha val="5000"/>
            </a:srgbClr>
          </a:solidFill>
          <a:ln w="12700" cap="flat" cmpd="sng">
            <a:solidFill>
              <a:srgbClr val="005A9C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000" y="1905000"/>
            <a:ext cx="609600" cy="6096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016000" y="2667000"/>
            <a:ext cx="266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333333"/>
                </a:solidFill>
                <a:latin typeface="SimHei"/>
                <a:ea typeface="SimHei"/>
                <a:cs typeface="SimHei"/>
                <a:sym typeface="SimHei"/>
              </a:rPr>
              <a:t>播放视频文件</a:t>
            </a:r>
            <a:endParaRPr lang="en-US" sz="1100"/>
          </a:p>
        </p:txBody>
      </p:sp>
      <p:cxnSp>
        <p:nvCxnSpPr>
          <p:cNvPr id="6" name="Connector 6"/>
          <p:cNvCxnSpPr/>
          <p:nvPr/>
        </p:nvCxnSpPr>
        <p:spPr>
          <a:xfrm rot="-16370">
            <a:off x="1016015" y="3105150"/>
            <a:ext cx="2667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 cap="flat" cmpd="sng">
            <a:solidFill>
              <a:srgbClr val="005A9C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" name="AutoShape 7"/>
          <p:cNvSpPr/>
          <p:nvPr/>
        </p:nvSpPr>
        <p:spPr>
          <a:xfrm>
            <a:off x="1016000" y="3302000"/>
            <a:ext cx="2667000" cy="190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203200" indent="-203200" algn="l">
              <a:lnSpc>
                <a:spcPct val="125000"/>
              </a:lnSpc>
              <a:buClr>
                <a:srgbClr val="333333"/>
              </a:buClr>
              <a:buChar char="•"/>
              <a:defRPr/>
            </a:pPr>
            <a:r>
              <a:rPr lang="zh-CN" altLang="en-US" sz="1600" b="0" i="0" u="none" strike="noStrike" dirty="0" smtClean="0">
                <a:solidFill>
                  <a:srgbClr val="333333"/>
                </a:solidFill>
                <a:latin typeface="SimHei"/>
                <a:ea typeface="SimHei"/>
                <a:cs typeface="SimHei"/>
                <a:sym typeface="SimHei"/>
              </a:rPr>
              <a:t>打开</a:t>
            </a:r>
            <a:r>
              <a:rPr lang="en-US" sz="1600" b="0" i="0" u="none" strike="noStrike" dirty="0" err="1" smtClean="0">
                <a:solidFill>
                  <a:srgbClr val="333333"/>
                </a:solidFill>
                <a:latin typeface="SimHei"/>
                <a:ea typeface="SimHei"/>
                <a:cs typeface="SimHei"/>
                <a:sym typeface="SimHei"/>
              </a:rPr>
              <a:t>播放器</a:t>
            </a:r>
            <a:endParaRPr lang="en-US" sz="1100" dirty="0"/>
          </a:p>
          <a:p>
            <a:pPr marL="203200" indent="-203200" algn="l">
              <a:lnSpc>
                <a:spcPct val="125000"/>
              </a:lnSpc>
              <a:buClr>
                <a:srgbClr val="333333"/>
              </a:buClr>
              <a:buChar char="•"/>
            </a:pPr>
            <a:r>
              <a:rPr lang="en-US" sz="1600" b="0" i="0" u="none" strike="noStrike" dirty="0" err="1" smtClean="0">
                <a:solidFill>
                  <a:srgbClr val="333333"/>
                </a:solidFill>
                <a:latin typeface="SimHei"/>
                <a:ea typeface="SimHei"/>
                <a:cs typeface="SimHei"/>
                <a:sym typeface="SimHei"/>
              </a:rPr>
              <a:t>双击</a:t>
            </a:r>
            <a:r>
              <a:rPr lang="zh-CN" altLang="en-US" sz="1600" b="0" i="0" u="none" strike="noStrike" dirty="0" smtClean="0">
                <a:solidFill>
                  <a:srgbClr val="333333"/>
                </a:solidFill>
                <a:latin typeface="SimHei"/>
                <a:ea typeface="SimHei"/>
                <a:cs typeface="SimHei"/>
                <a:sym typeface="SimHei"/>
              </a:rPr>
              <a:t>视频</a:t>
            </a:r>
            <a:r>
              <a:rPr lang="en-US" sz="1600" b="0" i="0" u="none" strike="noStrike" dirty="0" err="1" smtClean="0">
                <a:solidFill>
                  <a:srgbClr val="333333"/>
                </a:solidFill>
                <a:latin typeface="SimHei"/>
                <a:ea typeface="SimHei"/>
                <a:cs typeface="SimHei"/>
                <a:sym typeface="SimHei"/>
              </a:rPr>
              <a:t>文件图标</a:t>
            </a:r>
            <a:endParaRPr lang="en-US" sz="1600" b="0" i="0" u="none" strike="noStrike" dirty="0">
              <a:solidFill>
                <a:srgbClr val="333333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4381500" y="1524000"/>
            <a:ext cx="3429000" cy="4318000"/>
          </a:xfrm>
          <a:prstGeom prst="roundRect">
            <a:avLst>
              <a:gd name="adj" fmla="val 3703"/>
            </a:avLst>
          </a:prstGeom>
          <a:solidFill>
            <a:srgbClr val="005A9C">
              <a:alpha val="5000"/>
            </a:srgbClr>
          </a:solidFill>
          <a:ln w="12700" cap="flat" cmpd="sng">
            <a:solidFill>
              <a:srgbClr val="005A9C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62500" y="1905000"/>
            <a:ext cx="609600" cy="6096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4762500" y="2667000"/>
            <a:ext cx="266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333333"/>
                </a:solidFill>
                <a:latin typeface="SimHei"/>
                <a:ea typeface="SimHei"/>
                <a:cs typeface="SimHei"/>
                <a:sym typeface="SimHei"/>
              </a:rPr>
              <a:t>播放DVD光盘</a:t>
            </a:r>
            <a:endParaRPr lang="en-US" sz="1100"/>
          </a:p>
        </p:txBody>
      </p:sp>
      <p:cxnSp>
        <p:nvCxnSpPr>
          <p:cNvPr id="11" name="Connector 11"/>
          <p:cNvCxnSpPr/>
          <p:nvPr/>
        </p:nvCxnSpPr>
        <p:spPr>
          <a:xfrm rot="-16370">
            <a:off x="4762515" y="3105150"/>
            <a:ext cx="2667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 cap="flat" cmpd="sng">
            <a:solidFill>
              <a:srgbClr val="005A9C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" name="AutoShape 12"/>
          <p:cNvSpPr/>
          <p:nvPr/>
        </p:nvSpPr>
        <p:spPr>
          <a:xfrm>
            <a:off x="4762500" y="3302000"/>
            <a:ext cx="2667000" cy="190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203200" indent="-203200" algn="l">
              <a:lnSpc>
                <a:spcPct val="125000"/>
              </a:lnSpc>
              <a:buClr>
                <a:srgbClr val="333333"/>
              </a:buClr>
              <a:buChar char="•"/>
              <a:defRPr/>
            </a:pPr>
            <a:r>
              <a:rPr lang="zh-CN" altLang="en-US" sz="1600" dirty="0" smtClean="0">
                <a:solidFill>
                  <a:srgbClr val="333333"/>
                </a:solidFill>
                <a:latin typeface="SimHei"/>
                <a:ea typeface="SimHei"/>
                <a:cs typeface="SimHei"/>
                <a:sym typeface="SimHei"/>
              </a:rPr>
              <a:t>媒体播放器启动前，放入光盘，</a:t>
            </a:r>
            <a:r>
              <a:rPr lang="zh-CN" altLang="en-US" sz="1600" b="0" i="0" u="none" strike="noStrike" dirty="0" smtClean="0">
                <a:solidFill>
                  <a:srgbClr val="333333"/>
                </a:solidFill>
                <a:latin typeface="SimHei"/>
                <a:ea typeface="SimHei"/>
                <a:cs typeface="SimHei"/>
                <a:sym typeface="SimHei"/>
              </a:rPr>
              <a:t>自动播放</a:t>
            </a:r>
            <a:endParaRPr lang="en-US" sz="1100" dirty="0"/>
          </a:p>
          <a:p>
            <a:pPr marL="203200" indent="-203200" algn="l">
              <a:lnSpc>
                <a:spcPct val="125000"/>
              </a:lnSpc>
              <a:buClr>
                <a:srgbClr val="333333"/>
              </a:buClr>
              <a:buChar char="•"/>
            </a:pPr>
            <a:r>
              <a:rPr lang="zh-CN" altLang="en-US" sz="1600" b="0" i="0" u="none" strike="noStrike" dirty="0" smtClean="0">
                <a:solidFill>
                  <a:srgbClr val="333333"/>
                </a:solidFill>
                <a:latin typeface="SimHei"/>
                <a:ea typeface="SimHei"/>
                <a:cs typeface="SimHei"/>
                <a:sym typeface="SimHei"/>
              </a:rPr>
              <a:t>媒体播放器启动后，放入光盘，选择播放器后播放</a:t>
            </a:r>
            <a:endParaRPr lang="en-US" sz="1600" b="0" i="0" u="none" strike="noStrike" dirty="0">
              <a:solidFill>
                <a:srgbClr val="333333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8128000" y="1524000"/>
            <a:ext cx="3429000" cy="4318000"/>
          </a:xfrm>
          <a:prstGeom prst="roundRect">
            <a:avLst>
              <a:gd name="adj" fmla="val 3703"/>
            </a:avLst>
          </a:prstGeom>
          <a:solidFill>
            <a:srgbClr val="005A9C">
              <a:alpha val="5000"/>
            </a:srgbClr>
          </a:solidFill>
          <a:ln w="12700" cap="flat" cmpd="sng">
            <a:solidFill>
              <a:srgbClr val="005A9C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09000" y="1905000"/>
            <a:ext cx="609600" cy="6096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8509000" y="2667000"/>
            <a:ext cx="266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333333"/>
                </a:solidFill>
                <a:latin typeface="SimHei"/>
                <a:ea typeface="SimHei"/>
                <a:cs typeface="SimHei"/>
                <a:sym typeface="SimHei"/>
              </a:rPr>
              <a:t>抓取视频图像</a:t>
            </a:r>
            <a:endParaRPr lang="en-US" sz="1100"/>
          </a:p>
        </p:txBody>
      </p:sp>
      <p:cxnSp>
        <p:nvCxnSpPr>
          <p:cNvPr id="16" name="Connector 16"/>
          <p:cNvCxnSpPr/>
          <p:nvPr/>
        </p:nvCxnSpPr>
        <p:spPr>
          <a:xfrm rot="-16370">
            <a:off x="8509015" y="3105150"/>
            <a:ext cx="2667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 cap="flat" cmpd="sng">
            <a:solidFill>
              <a:srgbClr val="005A9C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7" name="AutoShape 17"/>
          <p:cNvSpPr/>
          <p:nvPr/>
        </p:nvSpPr>
        <p:spPr>
          <a:xfrm>
            <a:off x="8509000" y="3302000"/>
            <a:ext cx="2667000" cy="190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203200" indent="-203200" algn="l">
              <a:lnSpc>
                <a:spcPct val="125000"/>
              </a:lnSpc>
              <a:buClr>
                <a:srgbClr val="333333"/>
              </a:buClr>
              <a:buChar char="•"/>
              <a:defRPr/>
            </a:pPr>
            <a:r>
              <a:rPr lang="zh-CN" altLang="en-US" sz="1600" b="0" i="0" u="none" strike="noStrike" dirty="0" smtClean="0">
                <a:solidFill>
                  <a:srgbClr val="333333"/>
                </a:solidFill>
                <a:latin typeface="SimHei"/>
                <a:ea typeface="SimHei"/>
                <a:cs typeface="SimHei"/>
                <a:sym typeface="SimHei"/>
              </a:rPr>
              <a:t>打开</a:t>
            </a:r>
            <a:r>
              <a:rPr lang="en-US" sz="1600" b="0" i="0" u="none" strike="noStrike" dirty="0" err="1" smtClean="0">
                <a:solidFill>
                  <a:srgbClr val="333333"/>
                </a:solidFill>
                <a:latin typeface="SimHei"/>
                <a:ea typeface="SimHei"/>
                <a:cs typeface="SimHei"/>
                <a:sym typeface="SimHei"/>
              </a:rPr>
              <a:t>QQ</a:t>
            </a:r>
            <a:r>
              <a:rPr lang="en-US" sz="1600" b="0" i="0" u="none" strike="noStrike" dirty="0" err="1">
                <a:solidFill>
                  <a:srgbClr val="333333"/>
                </a:solidFill>
                <a:latin typeface="SimHei"/>
                <a:ea typeface="SimHei"/>
                <a:cs typeface="SimHei"/>
                <a:sym typeface="SimHei"/>
              </a:rPr>
              <a:t>影音</a:t>
            </a:r>
            <a:r>
              <a:rPr lang="en-US" sz="1600" b="0" i="0" u="none" strike="noStrike" dirty="0">
                <a:solidFill>
                  <a:srgbClr val="333333"/>
                </a:solidFill>
                <a:latin typeface="SimHei"/>
                <a:ea typeface="SimHei"/>
                <a:cs typeface="SimHei"/>
                <a:sym typeface="SimHei"/>
              </a:rPr>
              <a:t> → </a:t>
            </a:r>
            <a:r>
              <a:rPr lang="en-US" sz="1600" b="0" i="0" u="none" strike="noStrike" dirty="0" err="1">
                <a:solidFill>
                  <a:srgbClr val="333333"/>
                </a:solidFill>
                <a:latin typeface="SimHei"/>
                <a:ea typeface="SimHei"/>
                <a:cs typeface="SimHei"/>
                <a:sym typeface="SimHei"/>
              </a:rPr>
              <a:t>暂停</a:t>
            </a:r>
            <a:endParaRPr lang="en-US" sz="1100" dirty="0"/>
          </a:p>
          <a:p>
            <a:pPr marL="203200" indent="-203200" algn="l">
              <a:lnSpc>
                <a:spcPct val="125000"/>
              </a:lnSpc>
              <a:buClr>
                <a:srgbClr val="333333"/>
              </a:buClr>
              <a:buChar char="•"/>
            </a:pPr>
            <a:r>
              <a:rPr lang="en-US" sz="1600" b="0" i="0" u="none" strike="noStrike" dirty="0" err="1">
                <a:solidFill>
                  <a:srgbClr val="333333"/>
                </a:solidFill>
                <a:latin typeface="SimHei"/>
                <a:ea typeface="SimHei"/>
                <a:cs typeface="SimHei"/>
                <a:sym typeface="SimHei"/>
              </a:rPr>
              <a:t>影音工具箱</a:t>
            </a:r>
            <a:r>
              <a:rPr lang="en-US" sz="1600" b="0" i="0" u="none" strike="noStrike" dirty="0">
                <a:solidFill>
                  <a:srgbClr val="333333"/>
                </a:solidFill>
                <a:latin typeface="SimHei"/>
                <a:ea typeface="SimHei"/>
                <a:cs typeface="SimHei"/>
                <a:sym typeface="SimHei"/>
              </a:rPr>
              <a:t> → </a:t>
            </a:r>
            <a:r>
              <a:rPr lang="en-US" sz="1600" b="0" i="0" u="none" strike="noStrike" dirty="0" smtClean="0">
                <a:solidFill>
                  <a:srgbClr val="333333"/>
                </a:solidFill>
                <a:latin typeface="SimHei"/>
                <a:ea typeface="SimHei"/>
                <a:cs typeface="SimHei"/>
                <a:sym typeface="SimHei"/>
              </a:rPr>
              <a:t>截</a:t>
            </a:r>
            <a:r>
              <a:rPr lang="zh-CN" altLang="en-US" sz="1600" b="0" i="0" u="none" strike="noStrike" dirty="0" smtClean="0">
                <a:solidFill>
                  <a:srgbClr val="333333"/>
                </a:solidFill>
                <a:latin typeface="SimHei"/>
                <a:ea typeface="SimHei"/>
                <a:cs typeface="SimHei"/>
                <a:sym typeface="SimHei"/>
              </a:rPr>
              <a:t>取</a:t>
            </a:r>
            <a:endParaRPr lang="en-US" sz="1600" b="0" i="0" u="none" strike="noStrike" dirty="0">
              <a:solidFill>
                <a:srgbClr val="333333"/>
              </a:solidFill>
              <a:latin typeface="SimHei"/>
              <a:ea typeface="SimHei"/>
              <a:cs typeface="SimHei"/>
              <a:sym typeface="SimHei"/>
            </a:endParaRPr>
          </a:p>
          <a:p>
            <a:pPr marL="203200" indent="-203200" algn="l">
              <a:lnSpc>
                <a:spcPct val="125000"/>
              </a:lnSpc>
              <a:buClr>
                <a:srgbClr val="333333"/>
              </a:buClr>
              <a:buChar char="•"/>
            </a:pPr>
            <a:r>
              <a:rPr lang="en-US" sz="1600" b="0" i="0" u="none" strike="noStrike" dirty="0" err="1">
                <a:solidFill>
                  <a:srgbClr val="333333"/>
                </a:solidFill>
                <a:latin typeface="SimHei"/>
                <a:ea typeface="SimHei"/>
                <a:cs typeface="SimHei"/>
                <a:sym typeface="SimHei"/>
              </a:rPr>
              <a:t>重命名保存</a:t>
            </a:r>
            <a:endParaRPr lang="en-US" sz="1600" b="0" i="0" u="none" strike="noStrike" dirty="0">
              <a:solidFill>
                <a:srgbClr val="333333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8" grpId="0" animBg="1"/>
      <p:bldP spid="10" grpId="0"/>
      <p:bldP spid="12" grpId="0"/>
      <p:bldP spid="13" grpId="0" animBg="1"/>
      <p:bldP spid="15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9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4.5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398</Words>
  <PresentationFormat>自定义</PresentationFormat>
  <Paragraphs>87</Paragraphs>
  <Slides>11</Slides>
  <Notes>10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Office 主题​​</vt:lpstr>
      <vt:lpstr>默认主题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Microsoft</cp:lastModifiedBy>
  <cp:revision>43</cp:revision>
  <dcterms:modified xsi:type="dcterms:W3CDTF">2026-03-13T07:31:32Z</dcterms:modified>
</cp:coreProperties>
</file>