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13.3.2026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9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chemeClr val="accent4">
            <a:lumMod val="20000"/>
            <a:lumOff val="80000"/>
            <a:alpha val="19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0.svg"/><Relationship Id="rId18" Type="http://schemas.openxmlformats.org/officeDocument/2006/relationships/image" Target="../media/image47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6.svg"/><Relationship Id="rId7" Type="http://schemas.openxmlformats.org/officeDocument/2006/relationships/image" Target="../media/image68.svg"/><Relationship Id="rId12" Type="http://schemas.openxmlformats.org/officeDocument/2006/relationships/image" Target="../media/image45.png"/><Relationship Id="rId17" Type="http://schemas.openxmlformats.org/officeDocument/2006/relationships/image" Target="../media/image72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11" Type="http://schemas.openxmlformats.org/officeDocument/2006/relationships/image" Target="../media/image55.svg"/><Relationship Id="rId5" Type="http://schemas.openxmlformats.org/officeDocument/2006/relationships/image" Target="../media/image41.svg"/><Relationship Id="rId15" Type="http://schemas.openxmlformats.org/officeDocument/2006/relationships/image" Target="../media/image7.svg"/><Relationship Id="rId10" Type="http://schemas.openxmlformats.org/officeDocument/2006/relationships/image" Target="../media/image30.png"/><Relationship Id="rId19" Type="http://schemas.openxmlformats.org/officeDocument/2006/relationships/image" Target="../media/image74.svg"/><Relationship Id="rId4" Type="http://schemas.openxmlformats.org/officeDocument/2006/relationships/image" Target="../media/image18.png"/><Relationship Id="rId9" Type="http://schemas.openxmlformats.org/officeDocument/2006/relationships/image" Target="../media/image38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0.png"/><Relationship Id="rId18" Type="http://schemas.openxmlformats.org/officeDocument/2006/relationships/image" Target="../media/image25.sv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9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7.svg"/><Relationship Id="rId19" Type="http://schemas.openxmlformats.org/officeDocument/2006/relationships/image" Target="../media/image13.png"/><Relationship Id="rId4" Type="http://schemas.openxmlformats.org/officeDocument/2006/relationships/image" Target="../media/image11.svg"/><Relationship Id="rId9" Type="http://schemas.openxmlformats.org/officeDocument/2006/relationships/image" Target="../media/image8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svg"/><Relationship Id="rId5" Type="http://schemas.openxmlformats.org/officeDocument/2006/relationships/image" Target="../media/image16.png"/><Relationship Id="rId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41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9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57.svg"/><Relationship Id="rId4" Type="http://schemas.openxmlformats.org/officeDocument/2006/relationships/image" Target="../media/image53.sv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6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sv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57.svg"/><Relationship Id="rId4" Type="http://schemas.openxmlformats.org/officeDocument/2006/relationships/image" Target="../media/image3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D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2286000" y="2286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 dirty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第17</a:t>
            </a:r>
            <a:r>
              <a:rPr lang="en-US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课  </a:t>
            </a:r>
            <a:r>
              <a:rPr lang="zh-CN" altLang="en-US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第</a:t>
            </a:r>
            <a:r>
              <a:rPr lang="en-US" altLang="zh-CN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1</a:t>
            </a:r>
            <a:r>
              <a:rPr lang="zh-CN" altLang="en-US" sz="2400" b="1" i="0" u="none" strike="noStrike" dirty="0" smtClean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课时</a:t>
            </a:r>
            <a:endParaRPr lang="en-US" sz="1100" dirty="0"/>
          </a:p>
        </p:txBody>
      </p:sp>
      <p:sp>
        <p:nvSpPr>
          <p:cNvPr id="5" name="AutoShape 5"/>
          <p:cNvSpPr/>
          <p:nvPr/>
        </p:nvSpPr>
        <p:spPr>
          <a:xfrm>
            <a:off x="1016000" y="2921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 dirty="0" err="1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播放与采集声音</a:t>
            </a:r>
            <a:endParaRPr lang="en-US" sz="1100" dirty="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4057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7ED321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2800" y="4318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课堂小结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080000" cy="762000"/>
          </a:xfrm>
          <a:prstGeom prst="roundRect">
            <a:avLst>
              <a:gd name="adj" fmla="val 16666"/>
            </a:avLst>
          </a:prstGeom>
          <a:solidFill>
            <a:srgbClr val="4A90E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8034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74800" y="18034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90E2"/>
                </a:solidFill>
                <a:latin typeface="Noto Sans SC"/>
                <a:ea typeface="Noto Sans SC"/>
                <a:cs typeface="Noto Sans SC"/>
                <a:sym typeface="Noto Sans SC"/>
              </a:rPr>
              <a:t>播放声音步骤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2667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47800" y="2641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1. 找到目标音频文件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3175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47800" y="3149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2. 双击打开并播放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350000" y="1651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6350000" y="1651000"/>
            <a:ext cx="5080000" cy="762000"/>
          </a:xfrm>
          <a:prstGeom prst="roundRect">
            <a:avLst>
              <a:gd name="adj" fmla="val 16666"/>
            </a:avLst>
          </a:prstGeom>
          <a:solidFill>
            <a:srgbClr val="F5A623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4000" y="1803400"/>
            <a:ext cx="457200" cy="457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7162800" y="18034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录制声音步骤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4000" y="2667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7035800" y="2641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1. </a:t>
            </a:r>
            <a:r>
              <a:rPr lang="en-US" sz="18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启动录音软件</a:t>
            </a:r>
            <a:endParaRPr lang="en-US" sz="11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04000" y="31750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035800" y="3149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2. 点击开始录制按钮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04000" y="36830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035800" y="3657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3. </a:t>
            </a:r>
            <a:r>
              <a:rPr lang="en-US" sz="18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录制结束后点击停止</a:t>
            </a:r>
            <a:endParaRPr lang="en-US" sz="1100" dirty="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04000" y="41910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7035800" y="4165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4. </a:t>
            </a:r>
            <a:r>
              <a:rPr lang="en-US" sz="1800" b="0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将文件另存为到指定位置</a:t>
            </a:r>
            <a:endParaRPr lang="en-US" sz="1100" dirty="0"/>
          </a:p>
        </p:txBody>
      </p:sp>
      <p:sp>
        <p:nvSpPr>
          <p:cNvPr id="23" name="AutoShape 23"/>
          <p:cNvSpPr/>
          <p:nvPr/>
        </p:nvSpPr>
        <p:spPr>
          <a:xfrm>
            <a:off x="762000" y="5461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7ED321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6000" y="5651500"/>
            <a:ext cx="304800" cy="3048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447800" y="5613400"/>
            <a:ext cx="9652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 err="1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温馨提示：请爱护耳机、麦克风等设备，</a:t>
            </a:r>
            <a:r>
              <a:rPr lang="en-US" sz="1800" b="0" i="0" u="none" strike="noStrike" dirty="0" err="1" smtClean="0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保持教室</a:t>
            </a:r>
            <a:r>
              <a:rPr lang="zh-CN" altLang="en-US" sz="1800" b="0" i="0" u="none" strike="noStrike" dirty="0" smtClean="0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的干净卫生</a:t>
            </a:r>
            <a:r>
              <a:rPr lang="en-US" sz="1800" b="0" i="0" u="none" strike="noStrike" dirty="0" smtClean="0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/>
      <p:bldP spid="10" grpId="0"/>
      <p:bldP spid="11" grpId="0" animBg="1"/>
      <p:bldP spid="12" grpId="0" animBg="1"/>
      <p:bldP spid="14" grpId="0"/>
      <p:bldP spid="16" grpId="0"/>
      <p:bldP spid="18" grpId="0"/>
      <p:bldP spid="20" grpId="0"/>
      <p:bldP spid="22" grpId="0"/>
      <p:bldP spid="23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课后作业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2286000" y="1778000"/>
            <a:ext cx="7620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978" y="2046111"/>
            <a:ext cx="812800" cy="812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921000" y="3175000"/>
            <a:ext cx="6350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>
              <a:lnSpc>
                <a:spcPct val="125000"/>
              </a:lnSpc>
              <a:defRPr/>
            </a:pPr>
            <a:r>
              <a:rPr lang="zh-CN" altLang="en-US" sz="2400" b="0" i="0" u="none" strike="noStrike" dirty="0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除了</a:t>
            </a:r>
            <a:r>
              <a:rPr lang="en-US" altLang="zh-CN" sz="2400" b="0" i="0" u="none" strike="noStrike" dirty="0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windows</a:t>
            </a:r>
            <a:r>
              <a:rPr lang="zh-CN" altLang="en-US" sz="2400" b="0" i="0" u="none" strike="noStrike" dirty="0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媒体播放器</a:t>
            </a:r>
            <a:r>
              <a:rPr lang="en-US" sz="2400" b="0" i="0" u="none" strike="noStrike" dirty="0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2400" b="0" i="0" u="none" strike="noStrike" dirty="0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你还知道</a:t>
            </a:r>
            <a:r>
              <a:rPr lang="en-US" sz="2400" b="0" i="0" u="none" strike="noStrike" dirty="0" err="1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哪些影音播放软件</a:t>
            </a:r>
            <a:r>
              <a:rPr lang="en-US" sz="2400" b="0" i="0" u="none" strike="noStrike" dirty="0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altLang="zh-CN" sz="2400" dirty="0" err="1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下节课我们一起分享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2286000" y="4699000"/>
            <a:ext cx="7620000" cy="50800"/>
          </a:xfrm>
          <a:prstGeom prst="roundRect">
            <a:avLst>
              <a:gd name="adj" fmla="val 0"/>
            </a:avLst>
          </a:prstGeom>
          <a:solidFill>
            <a:srgbClr val="7ED32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10"/>
          <p:cNvSpPr/>
          <p:nvPr/>
        </p:nvSpPr>
        <p:spPr>
          <a:xfrm>
            <a:off x="5501956" y="2266247"/>
            <a:ext cx="1914843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 err="1" smtClean="0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探索更多方法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7"/>
            <a:ext cx="12192000" cy="68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情境导入</a:t>
            </a:r>
            <a:endParaRPr lang="en-US" sz="11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2217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5761" y="0"/>
            <a:ext cx="12277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 err="1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教学目标</a:t>
            </a:r>
            <a:r>
              <a:rPr lang="zh-CN" altLang="en-US" sz="3600" b="1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与重难点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778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90E2"/>
                </a:solidFill>
                <a:latin typeface="Noto Sans SC"/>
                <a:ea typeface="Noto Sans SC"/>
                <a:cs typeface="Noto Sans SC"/>
                <a:sym typeface="Noto Sans SC"/>
              </a:rPr>
              <a:t>教学目标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5626">
            <a:off x="1016014" y="2279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24765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33500" y="24384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知识与技能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27686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掌握声音播放与录制软件的基本操作，学会保存录音文件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35560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333500" y="35179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过程与方法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3848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通过实际练习，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熟练掌握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播放、录音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流程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4381500"/>
            <a:ext cx="254000" cy="254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333500" y="43434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情感态度与价值观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6736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感受多媒体乐趣，培养爱护设备的习惯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16" name="AutoShape 16"/>
          <p:cNvSpPr/>
          <p:nvPr/>
        </p:nvSpPr>
        <p:spPr>
          <a:xfrm>
            <a:off x="4445000" y="1524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99000" y="17780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5207000" y="1778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教学重难点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5626">
            <a:off x="4699014" y="2279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99000" y="2476500"/>
            <a:ext cx="254000" cy="254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016500" y="24384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教学重点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99000" y="27686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播放声音文件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录制声音</a:t>
            </a:r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保存录音文件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99000" y="3873500"/>
            <a:ext cx="254000" cy="2540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5016500" y="38354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教学难点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699000" y="41656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快速定位录音文件保存位置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规范命名文件</a:t>
            </a:r>
          </a:p>
        </p:txBody>
      </p:sp>
      <p:sp>
        <p:nvSpPr>
          <p:cNvPr id="26" name="AutoShape 26"/>
          <p:cNvSpPr/>
          <p:nvPr/>
        </p:nvSpPr>
        <p:spPr>
          <a:xfrm>
            <a:off x="8128000" y="1524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2000" y="1778000"/>
            <a:ext cx="406400" cy="4064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8890000" y="1778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7ED321"/>
                </a:solidFill>
                <a:latin typeface="Noto Sans SC"/>
                <a:ea typeface="Noto Sans SC"/>
                <a:cs typeface="Noto Sans SC"/>
                <a:sym typeface="Noto Sans SC"/>
              </a:rPr>
              <a:t>教学准备</a:t>
            </a:r>
            <a:endParaRPr lang="en-US" sz="1100"/>
          </a:p>
        </p:txBody>
      </p:sp>
      <p:cxnSp>
        <p:nvCxnSpPr>
          <p:cNvPr id="29" name="Connector 29"/>
          <p:cNvCxnSpPr/>
          <p:nvPr/>
        </p:nvCxnSpPr>
        <p:spPr>
          <a:xfrm rot="-15626">
            <a:off x="8382014" y="2279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82000" y="2476500"/>
            <a:ext cx="254000" cy="2540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8699500" y="24384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教师准备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382000" y="27686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教学课件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音频素材</a:t>
            </a:r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教学软件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82000" y="3873500"/>
            <a:ext cx="254000" cy="2540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8699500" y="3835400"/>
            <a:ext cx="254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学生准备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8382000" y="41656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计算机设备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666666"/>
              </a:buClr>
              <a:buChar char="•"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耳麦（耳机+麦克风）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 err="1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新知探索一</a:t>
            </a:r>
            <a:r>
              <a:rPr lang="en-US" sz="3600" b="1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 </a:t>
            </a:r>
            <a:r>
              <a:rPr lang="en-US" sz="3600" b="1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：</a:t>
            </a:r>
            <a:r>
              <a:rPr lang="en-US" sz="3600" b="1" i="0" u="none" strike="noStrike" dirty="0" err="1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认识影音播放工具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79600"/>
            <a:ext cx="4064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90E2"/>
                </a:solidFill>
                <a:latin typeface="Noto Sans SC"/>
                <a:ea typeface="Noto Sans SC"/>
                <a:cs typeface="Noto Sans SC"/>
                <a:sym typeface="Noto Sans SC"/>
              </a:rPr>
              <a:t>计算机的多媒体能力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3495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计算机不仅能够播放声音，还具备录制、编辑和处理声音的功能。这些操作都需要依赖专门的多媒体工具软件来完成。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4064000"/>
            <a:ext cx="5080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318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524000" y="4292600"/>
            <a:ext cx="4064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90E2"/>
                </a:solidFill>
                <a:latin typeface="Noto Sans SC"/>
                <a:ea typeface="Noto Sans SC"/>
                <a:cs typeface="Noto Sans SC"/>
                <a:sym typeface="Noto Sans SC"/>
              </a:rPr>
              <a:t>Windows 媒体播放器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47625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Windows Media Player 是 Windows </a:t>
            </a:r>
            <a:r>
              <a:rPr lang="en-US" sz="18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系统自带的媒体播放和管理软件</a:t>
            </a:r>
            <a:r>
              <a:rPr lang="en-US" sz="18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18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它不仅可以播放</a:t>
            </a:r>
            <a:r>
              <a:rPr lang="zh-CN" altLang="en-US" sz="1800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音频文件，还能查看图片和播放视频。</a:t>
            </a:r>
            <a:endParaRPr lang="en-US" sz="1100" dirty="0"/>
          </a:p>
        </p:txBody>
      </p:sp>
      <p:sp>
        <p:nvSpPr>
          <p:cNvPr id="11" name="AutoShape 11"/>
          <p:cNvSpPr/>
          <p:nvPr/>
        </p:nvSpPr>
        <p:spPr>
          <a:xfrm>
            <a:off x="6096000" y="1651000"/>
            <a:ext cx="5334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3175" r="3175"/>
          <a:stretch>
            <a:fillRect/>
          </a:stretch>
        </p:blipFill>
        <p:spPr>
          <a:xfrm>
            <a:off x="6286500" y="1841500"/>
            <a:ext cx="4953000" cy="419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新</a:t>
            </a:r>
            <a:r>
              <a:rPr lang="zh-CN" altLang="en-US" sz="3600" b="1" i="0" u="none" strike="noStrike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知探索二</a:t>
            </a:r>
            <a:r>
              <a:rPr lang="en-US" sz="3600" b="1" i="0" u="none" strike="noStrike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：</a:t>
            </a:r>
            <a:r>
              <a:rPr lang="en-US" sz="3600" b="1" i="0" u="none" strike="noStrike" dirty="0" err="1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播放声音</a:t>
            </a:r>
            <a:r>
              <a:rPr lang="zh-CN" altLang="en-US" sz="3600" b="1" i="0" u="none" strike="noStrike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（演示、练习、提问）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841500"/>
            <a:ext cx="406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启动播放器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单击“开始”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菜单或任务栏图标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  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“”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启动媒体播放器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762000" y="31115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3655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3302000"/>
            <a:ext cx="406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打开音乐文件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双击音乐图标，或选中后点击播放按钮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sp>
        <p:nvSpPr>
          <p:cNvPr id="9" name="AutoShape 9"/>
          <p:cNvSpPr/>
          <p:nvPr/>
        </p:nvSpPr>
        <p:spPr>
          <a:xfrm>
            <a:off x="762000" y="4572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4826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524000" y="4762500"/>
            <a:ext cx="406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播放控制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进行暂停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、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拖动进度条、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音量调节等操作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00867" y="2149347"/>
            <a:ext cx="414689" cy="3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862668" y="2483557"/>
            <a:ext cx="93810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</a:rPr>
              <a:t>提问：声音文件还有哪些打开方式？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 l="4547" r="4547"/>
          <a:stretch>
            <a:fillRect/>
          </a:stretch>
        </p:blipFill>
        <p:spPr>
          <a:xfrm>
            <a:off x="6324601" y="1809045"/>
            <a:ext cx="5207000" cy="4191000"/>
          </a:xfrm>
          <a:prstGeom prst="rect">
            <a:avLst/>
          </a:prstGeom>
          <a:noFill/>
          <a:ln w="12700" cap="flat" cmpd="sng">
            <a:solidFill>
              <a:srgbClr val="E5E5E5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  <p:bldP spid="9" grpId="0" animBg="1"/>
      <p:bldP spid="11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 err="1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新知探索</a:t>
            </a:r>
            <a:r>
              <a:rPr lang="zh-CN" altLang="en-US" sz="3600" b="1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三</a:t>
            </a:r>
            <a:r>
              <a:rPr lang="en-US" sz="3600" b="1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 </a:t>
            </a:r>
            <a:r>
              <a:rPr lang="en-US" sz="3600" b="1" i="0" u="none" strike="noStrike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：</a:t>
            </a:r>
            <a:r>
              <a:rPr lang="en-US" sz="3600" b="1" dirty="0" err="1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设备连接</a:t>
            </a:r>
            <a:endParaRPr lang="en-US" sz="3600" b="1" dirty="0">
              <a:solidFill>
                <a:srgbClr val="4A90E2"/>
              </a:solidFill>
              <a:latin typeface="Kaiti SC"/>
              <a:ea typeface="Kaiti SC"/>
              <a:cs typeface="Kaiti SC"/>
              <a:sym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1778000"/>
            <a:ext cx="4318000" cy="4318000"/>
          </a:xfrm>
          <a:prstGeom prst="roundRect">
            <a:avLst>
              <a:gd name="adj" fmla="val 2941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4" name="AutoShape 4"/>
          <p:cNvSpPr/>
          <p:nvPr/>
        </p:nvSpPr>
        <p:spPr>
          <a:xfrm>
            <a:off x="5588000" y="1778000"/>
            <a:ext cx="584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2000" y="19685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350000" y="19304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90E2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核心设备：耳麦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350000" y="2311400"/>
            <a:ext cx="482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教室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里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配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置的是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集耳机与麦克风功能于一体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的耳麦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它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是录音的关键设备</a:t>
            </a:r>
            <a:r>
              <a:rPr lang="en-US" sz="16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8" name="AutoShape 8"/>
          <p:cNvSpPr/>
          <p:nvPr/>
        </p:nvSpPr>
        <p:spPr>
          <a:xfrm>
            <a:off x="5588000" y="3238500"/>
            <a:ext cx="584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2000" y="3429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350000" y="33909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红色插头：麦克风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350000" y="3771900"/>
            <a:ext cx="482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红色或标有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           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标记的插头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需插入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计算机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对应颜色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或标记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的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音频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插孔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里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12" name="AutoShape 12"/>
          <p:cNvSpPr/>
          <p:nvPr/>
        </p:nvSpPr>
        <p:spPr>
          <a:xfrm>
            <a:off x="5588000" y="4699000"/>
            <a:ext cx="584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2000" y="48895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350000" y="48514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7ED321"/>
                </a:solidFill>
                <a:latin typeface="Noto Sans SC"/>
                <a:ea typeface="Noto Sans SC"/>
                <a:cs typeface="Noto Sans SC"/>
                <a:sym typeface="Noto Sans SC"/>
              </a:rPr>
              <a:t>绿色插头：耳机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350000" y="5232400"/>
            <a:ext cx="482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绿色或标有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             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标记的插头</a:t>
            </a:r>
            <a:r>
              <a:rPr lang="en-US" sz="16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需插入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计算机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对应颜色</a:t>
            </a:r>
            <a:r>
              <a:rPr lang="zh-CN" alt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或标记</a:t>
            </a:r>
            <a:r>
              <a:rPr lang="en-US" sz="16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的音频插孔</a:t>
            </a:r>
            <a:r>
              <a:rPr lang="zh-CN" altLang="en-US" sz="1600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里</a:t>
            </a:r>
            <a:r>
              <a:rPr lang="en-US" sz="16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72528" y="3737148"/>
            <a:ext cx="597428" cy="37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51549" y="5260621"/>
            <a:ext cx="608718" cy="3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sz="3600" b="1" dirty="0" err="1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新知探索</a:t>
            </a:r>
            <a:r>
              <a:rPr lang="zh-CN" altLang="en-US" sz="3600" b="1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四</a:t>
            </a:r>
            <a:r>
              <a:rPr lang="en-US" sz="3600" b="1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Noto Sans SC"/>
              </a:rPr>
              <a:t> </a:t>
            </a:r>
            <a:r>
              <a:rPr lang="en-US" sz="3600" b="1" i="0" u="none" strike="noStrike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：</a:t>
            </a:r>
            <a:r>
              <a:rPr lang="en-US" sz="3600" b="1" i="0" u="none" strike="noStrike" dirty="0" err="1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录制声音</a:t>
            </a:r>
            <a:endParaRPr lang="en-US" sz="11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651000"/>
            <a:ext cx="304800" cy="3048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143000" y="1603022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启动录音机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通过“开始”菜单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 → “</a:t>
            </a: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所有程序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” → 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在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“</a:t>
            </a: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附件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”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中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找到并启动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“录音机”软件。</a:t>
            </a:r>
            <a:endParaRPr lang="en-US" sz="14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2476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143000" y="24511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调整设备与音量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调整麦克风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的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距离</a:t>
            </a: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用正常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声音说话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可以看到绿色音量指示条会发现伸缩变化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4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3302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143000" y="32766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开始录制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点击“</a:t>
            </a:r>
            <a:r>
              <a:rPr lang="en-US" sz="1400" b="1" i="0" u="none" strike="noStrike" dirty="0" err="1">
                <a:solidFill>
                  <a:schemeClr val="accent2">
                    <a:lumMod val="75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开始录制</a:t>
            </a: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”按钮，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对着麦克风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说话，就可以录音了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4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00" y="4127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143000" y="41021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保存文件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点击“</a:t>
            </a:r>
            <a:r>
              <a:rPr lang="en-US" sz="1400" b="1" i="0" u="none" strike="noStrike" dirty="0" err="1">
                <a:solidFill>
                  <a:schemeClr val="accent2">
                    <a:lumMod val="75000"/>
                  </a:schemeClr>
                </a:solidFill>
                <a:latin typeface="Noto Sans SC"/>
                <a:ea typeface="Noto Sans SC"/>
                <a:cs typeface="Noto Sans SC"/>
                <a:sym typeface="Noto Sans SC"/>
              </a:rPr>
              <a:t>停止录制</a:t>
            </a:r>
            <a:r>
              <a:rPr lang="en-US" sz="14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”，</a:t>
            </a:r>
            <a:r>
              <a:rPr lang="en-US" sz="14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在弹出的对话框中以“姓名”命名并保存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4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000" y="49530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143000" y="49276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检查播放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播放录制好的音频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文件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400" b="0" i="0" u="none" strike="noStrike" dirty="0" err="1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检查声音</a:t>
            </a:r>
            <a:r>
              <a:rPr lang="zh-CN" alt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是否清晰、音量是否合适</a:t>
            </a:r>
            <a:r>
              <a:rPr lang="en-US" sz="1400" b="0" i="0" u="none" strike="noStrike" dirty="0" smtClean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400" b="0" i="0" u="none" strike="noStrike" dirty="0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000" y="1049867"/>
            <a:ext cx="5080000" cy="4436533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 l="4659" r="4659"/>
          <a:stretch>
            <a:fillRect/>
          </a:stretch>
        </p:blipFill>
        <p:spPr>
          <a:xfrm>
            <a:off x="6705601" y="2448795"/>
            <a:ext cx="4639733" cy="2930358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5" name="AutoShape 15"/>
          <p:cNvSpPr/>
          <p:nvPr/>
        </p:nvSpPr>
        <p:spPr>
          <a:xfrm>
            <a:off x="6477000" y="5475111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 dirty="0" err="1">
                <a:solidFill>
                  <a:srgbClr val="999999"/>
                </a:solidFill>
                <a:latin typeface="Noto Sans SC"/>
                <a:ea typeface="Noto Sans SC"/>
                <a:cs typeface="Noto Sans SC"/>
                <a:sym typeface="Noto Sans SC"/>
              </a:rPr>
              <a:t>图示：Windows录音机界面与另存为对话框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36634" y="1196621"/>
            <a:ext cx="4753854" cy="93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AutoShape 15"/>
          <p:cNvSpPr/>
          <p:nvPr/>
        </p:nvSpPr>
        <p:spPr>
          <a:xfrm>
            <a:off x="6493933" y="207151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 dirty="0" err="1" smtClean="0">
                <a:solidFill>
                  <a:schemeClr val="accent2"/>
                </a:solidFill>
                <a:latin typeface="Noto Sans SC"/>
                <a:ea typeface="Noto Sans SC"/>
                <a:cs typeface="Noto Sans SC"/>
                <a:sym typeface="Noto Sans SC"/>
              </a:rPr>
              <a:t>录音机</a:t>
            </a:r>
            <a:r>
              <a:rPr lang="zh-CN" altLang="en-US" sz="1200" b="1" i="0" u="none" strike="noStrike" dirty="0" smtClean="0">
                <a:solidFill>
                  <a:schemeClr val="accent2"/>
                </a:solidFill>
                <a:latin typeface="Noto Sans SC"/>
                <a:ea typeface="Noto Sans SC"/>
                <a:cs typeface="Noto Sans SC"/>
                <a:sym typeface="Noto Sans SC"/>
              </a:rPr>
              <a:t>是</a:t>
            </a:r>
            <a:r>
              <a:rPr lang="en-US" sz="1100" b="1" dirty="0" smtClean="0">
                <a:solidFill>
                  <a:schemeClr val="accent2"/>
                </a:solidFill>
                <a:latin typeface="Noto Sans SC"/>
                <a:ea typeface="Noto Sans SC"/>
                <a:cs typeface="Noto Sans SC"/>
                <a:sym typeface="Noto Sans SC"/>
              </a:rPr>
              <a:t>Windows</a:t>
            </a:r>
            <a:r>
              <a:rPr lang="zh-CN" altLang="en-US" sz="1100" b="1" dirty="0" smtClean="0">
                <a:solidFill>
                  <a:schemeClr val="accent2"/>
                </a:solidFill>
                <a:latin typeface="Noto Sans SC"/>
                <a:ea typeface="Noto Sans SC"/>
                <a:cs typeface="Noto Sans SC"/>
                <a:sym typeface="Noto Sans SC"/>
              </a:rPr>
              <a:t>系统自带的用于录音的应用软件</a:t>
            </a:r>
            <a:endParaRPr lang="en-US" sz="11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 dirty="0" err="1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巩固练习</a:t>
            </a:r>
            <a:r>
              <a:rPr lang="zh-CN" altLang="en-US" sz="3600" b="1" i="0" u="none" strike="noStrike" dirty="0" smtClean="0">
                <a:solidFill>
                  <a:srgbClr val="4A90E2"/>
                </a:solidFill>
                <a:latin typeface="Kaiti SC"/>
                <a:ea typeface="Kaiti SC"/>
                <a:cs typeface="Kaiti SC"/>
                <a:sym typeface="Kaiti SC"/>
              </a:rPr>
              <a:t>：解救孙悟空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080000" cy="3810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080000" cy="762000"/>
          </a:xfrm>
          <a:prstGeom prst="roundRect">
            <a:avLst>
              <a:gd name="adj" fmla="val 16666"/>
            </a:avLst>
          </a:prstGeom>
          <a:solidFill>
            <a:srgbClr val="4A90E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1968500"/>
            <a:ext cx="381000" cy="381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19304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90E2"/>
                </a:solidFill>
                <a:latin typeface="Noto Sans SC"/>
                <a:ea typeface="Noto Sans SC"/>
                <a:cs typeface="Noto Sans SC"/>
                <a:sym typeface="Noto Sans SC"/>
              </a:rPr>
              <a:t>任务目标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667000"/>
            <a:ext cx="4572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录制解救宣言</a:t>
            </a:r>
            <a:r>
              <a:rPr lang="en-US" sz="1800" b="1" i="0" u="none" strike="noStrike" dirty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：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600" b="0" i="0" u="none" strike="noStrike" dirty="0" err="1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请录制一段声音，内容为</a:t>
            </a:r>
            <a:r>
              <a:rPr lang="en-US" sz="1600" b="0" i="0" u="none" strike="noStrike" dirty="0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：</a:t>
            </a:r>
          </a:p>
          <a:p>
            <a:pPr indent="0" algn="l">
              <a:lnSpc>
                <a:spcPct val="125000"/>
              </a:lnSpc>
            </a:pPr>
            <a:r>
              <a:rPr lang="en-US" sz="1800" b="1" i="0" u="none" strike="noStrike" dirty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“</a:t>
            </a:r>
            <a:r>
              <a:rPr lang="en-US" sz="1800" b="1" i="0" u="none" strike="noStrike" dirty="0" err="1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我是XXX，我要解救齐天大圣孙悟空</a:t>
            </a:r>
            <a:r>
              <a:rPr lang="en-US" sz="1800" b="1" i="0" u="none" strike="noStrike" dirty="0">
                <a:solidFill>
                  <a:srgbClr val="F5A623"/>
                </a:solidFill>
                <a:latin typeface="Noto Sans SC"/>
                <a:ea typeface="Noto Sans SC"/>
                <a:cs typeface="Noto Sans SC"/>
                <a:sym typeface="Noto Sans SC"/>
              </a:rPr>
              <a:t>。”</a:t>
            </a:r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>
                <a:solidFill>
                  <a:srgbClr val="999999"/>
                </a:solidFill>
                <a:latin typeface="Noto Sans SC"/>
                <a:ea typeface="Noto Sans SC"/>
                <a:cs typeface="Noto Sans SC"/>
                <a:sym typeface="Noto Sans SC"/>
              </a:rPr>
              <a:t>（</a:t>
            </a:r>
            <a:r>
              <a:rPr lang="en-US" sz="1400" b="0" i="0" u="none" strike="noStrike" dirty="0" err="1">
                <a:solidFill>
                  <a:srgbClr val="999999"/>
                </a:solidFill>
                <a:latin typeface="Noto Sans SC"/>
                <a:ea typeface="Noto Sans SC"/>
                <a:cs typeface="Noto Sans SC"/>
                <a:sym typeface="Noto Sans SC"/>
              </a:rPr>
              <a:t>注：XXX</a:t>
            </a:r>
            <a:r>
              <a:rPr lang="en-US" sz="1400" b="0" i="0" u="none" strike="noStrike" dirty="0">
                <a:solidFill>
                  <a:srgbClr val="999999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r>
              <a:rPr lang="en-US" sz="1400" b="0" i="0" u="none" strike="noStrike" dirty="0" err="1">
                <a:solidFill>
                  <a:srgbClr val="999999"/>
                </a:solidFill>
                <a:latin typeface="Noto Sans SC"/>
                <a:ea typeface="Noto Sans SC"/>
                <a:cs typeface="Noto Sans SC"/>
                <a:sym typeface="Noto Sans SC"/>
              </a:rPr>
              <a:t>替换为你的名字</a:t>
            </a:r>
            <a:r>
              <a:rPr lang="en-US" sz="1400" b="0" i="0" u="none" strike="noStrike" dirty="0">
                <a:solidFill>
                  <a:srgbClr val="999999"/>
                </a:solidFill>
                <a:latin typeface="Noto Sans SC"/>
                <a:ea typeface="Noto Sans SC"/>
                <a:cs typeface="Noto Sans SC"/>
                <a:sym typeface="Noto Sans SC"/>
              </a:rPr>
              <a:t>）</a:t>
            </a:r>
          </a:p>
        </p:txBody>
      </p:sp>
      <p:sp>
        <p:nvSpPr>
          <p:cNvPr id="8" name="AutoShape 8"/>
          <p:cNvSpPr/>
          <p:nvPr/>
        </p:nvSpPr>
        <p:spPr>
          <a:xfrm>
            <a:off x="6350000" y="1778000"/>
            <a:ext cx="5080000" cy="3810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6350000" y="1778000"/>
            <a:ext cx="5080000" cy="762000"/>
          </a:xfrm>
          <a:prstGeom prst="roundRect">
            <a:avLst>
              <a:gd name="adj" fmla="val 16666"/>
            </a:avLst>
          </a:prstGeom>
          <a:solidFill>
            <a:srgbClr val="7ED321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4000" y="1968500"/>
            <a:ext cx="381000" cy="381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112000" y="19304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7ED321"/>
                </a:solidFill>
                <a:latin typeface="Noto Sans SC"/>
                <a:ea typeface="Noto Sans SC"/>
                <a:cs typeface="Noto Sans SC"/>
                <a:sym typeface="Noto Sans SC"/>
              </a:rPr>
              <a:t>操作步骤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4000" y="27940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985000" y="2768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01. 录音</a:t>
            </a:r>
            <a:r>
              <a:rPr lang="en-US" sz="16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- 点击录音按钮，清晰说出宣言内容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4000" y="33655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985000" y="33401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02. 保存</a:t>
            </a:r>
            <a:r>
              <a:rPr lang="en-US" sz="16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- 将录音文件保存到指定文件夹位置</a:t>
            </a:r>
            <a:endParaRPr lang="en-US" sz="110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4000" y="39370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6985000" y="3911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03. 播放</a:t>
            </a:r>
            <a:r>
              <a:rPr lang="en-US" sz="16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- 播放录音，检查声音是否清晰完整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635000" y="1397000"/>
            <a:ext cx="5207000" cy="4826000"/>
          </a:xfrm>
          <a:prstGeom prst="roundRect">
            <a:avLst>
              <a:gd name="adj" fmla="val 2631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1651000"/>
            <a:ext cx="304800" cy="304800"/>
          </a:xfrm>
          <a:prstGeom prst="rect">
            <a:avLst/>
          </a:prstGeom>
        </p:spPr>
      </p:pic>
      <p:sp>
        <p:nvSpPr>
          <p:cNvPr id="4" name="AutoShape 5"/>
          <p:cNvSpPr/>
          <p:nvPr/>
        </p:nvSpPr>
        <p:spPr>
          <a:xfrm>
            <a:off x="1270000" y="1625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分组讨论环节</a:t>
            </a:r>
            <a:endParaRPr lang="en-US" sz="1100"/>
          </a:p>
        </p:txBody>
      </p:sp>
      <p:cxnSp>
        <p:nvCxnSpPr>
          <p:cNvPr id="5" name="Connector 6"/>
          <p:cNvCxnSpPr/>
          <p:nvPr/>
        </p:nvCxnSpPr>
        <p:spPr>
          <a:xfrm rot="-9291">
            <a:off x="889009" y="2025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2286000"/>
            <a:ext cx="254000" cy="254000"/>
          </a:xfrm>
          <a:prstGeom prst="rect">
            <a:avLst/>
          </a:prstGeom>
        </p:spPr>
      </p:pic>
      <p:sp>
        <p:nvSpPr>
          <p:cNvPr id="7" name="AutoShape 8"/>
          <p:cNvSpPr/>
          <p:nvPr/>
        </p:nvSpPr>
        <p:spPr>
          <a:xfrm>
            <a:off x="1270000" y="22606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讨论主题</a:t>
            </a:r>
            <a:endParaRPr lang="en-US" sz="1100"/>
          </a:p>
        </p:txBody>
      </p:sp>
      <p:sp>
        <p:nvSpPr>
          <p:cNvPr id="8" name="AutoShape 9"/>
          <p:cNvSpPr/>
          <p:nvPr/>
        </p:nvSpPr>
        <p:spPr>
          <a:xfrm>
            <a:off x="889000" y="2603500"/>
            <a:ext cx="4699000" cy="131374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zh-CN" alt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在录音的过程中，你遇到了哪些问题</a:t>
            </a:r>
            <a:r>
              <a:rPr 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？</a:t>
            </a:r>
            <a:endParaRPr lang="en-US" sz="1100" dirty="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你是如何解决这些问题的</a:t>
            </a:r>
            <a:r>
              <a:rPr lang="en-US" sz="14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？</a:t>
            </a: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分享你的</a:t>
            </a:r>
            <a:r>
              <a:rPr lang="zh-CN" alt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录音</a:t>
            </a:r>
            <a:r>
              <a:rPr lang="en-US" sz="1400" b="0" i="0" u="none" strike="noStrike" dirty="0" err="1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小技巧</a:t>
            </a:r>
            <a:r>
              <a:rPr 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zh-CN" altLang="en-US" dirty="0" smtClean="0">
                <a:solidFill>
                  <a:schemeClr val="accent2"/>
                </a:solidFill>
                <a:latin typeface="Noto Sans SC"/>
                <a:ea typeface="Noto Sans SC"/>
                <a:cs typeface="Noto Sans SC"/>
                <a:sym typeface="Noto Sans SC"/>
              </a:rPr>
              <a:t>总结这节课都有哪些收获？</a:t>
            </a:r>
            <a:endParaRPr lang="en-US" sz="1400" i="0" u="none" strike="noStrike" dirty="0">
              <a:solidFill>
                <a:schemeClr val="accent2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4017436"/>
            <a:ext cx="254000" cy="254000"/>
          </a:xfrm>
          <a:prstGeom prst="rect">
            <a:avLst/>
          </a:prstGeom>
        </p:spPr>
      </p:pic>
      <p:sp>
        <p:nvSpPr>
          <p:cNvPr id="10" name="AutoShape 11"/>
          <p:cNvSpPr/>
          <p:nvPr/>
        </p:nvSpPr>
        <p:spPr>
          <a:xfrm>
            <a:off x="1270000" y="3992036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 err="1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讨论时间</a:t>
            </a:r>
            <a:endParaRPr lang="en-US" sz="1100" dirty="0"/>
          </a:p>
        </p:txBody>
      </p:sp>
      <p:sp>
        <p:nvSpPr>
          <p:cNvPr id="11" name="AutoShape 12"/>
          <p:cNvSpPr/>
          <p:nvPr/>
        </p:nvSpPr>
        <p:spPr>
          <a:xfrm>
            <a:off x="889000" y="4334936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限时</a:t>
            </a:r>
            <a:r>
              <a:rPr lang="en-US" sz="14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 5 </a:t>
            </a:r>
            <a:r>
              <a:rPr lang="en-US" sz="1400" b="0" i="0" u="none" strike="noStrike" dirty="0" err="1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分钟，请高效讨论</a:t>
            </a:r>
            <a:r>
              <a:rPr lang="en-US" sz="1400" b="0" i="0" u="none" strike="noStrike" dirty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889000" y="4842936"/>
            <a:ext cx="254000" cy="254000"/>
          </a:xfrm>
          <a:prstGeom prst="rect">
            <a:avLst/>
          </a:prstGeom>
        </p:spPr>
      </p:pic>
      <p:sp>
        <p:nvSpPr>
          <p:cNvPr id="13" name="AutoShape 14"/>
          <p:cNvSpPr/>
          <p:nvPr/>
        </p:nvSpPr>
        <p:spPr>
          <a:xfrm>
            <a:off x="1270000" y="4817536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600" b="1" i="0" u="none" strike="noStrike" dirty="0" smtClean="0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优秀作品展示</a:t>
            </a:r>
            <a:endParaRPr lang="en-US" sz="1100" dirty="0"/>
          </a:p>
        </p:txBody>
      </p:sp>
      <p:sp>
        <p:nvSpPr>
          <p:cNvPr id="14" name="AutoShape 15"/>
          <p:cNvSpPr/>
          <p:nvPr/>
        </p:nvSpPr>
        <p:spPr>
          <a:xfrm>
            <a:off x="889000" y="5160436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选</a:t>
            </a:r>
            <a:r>
              <a:rPr lang="en-US" altLang="zh-CN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2-3</a:t>
            </a:r>
            <a:r>
              <a:rPr lang="zh-CN" altLang="en-US" sz="1400" b="0" i="0" u="none" strike="noStrike" dirty="0" smtClean="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名同学的作品进行展示。</a:t>
            </a:r>
            <a:endParaRPr lang="en-US" sz="1100" dirty="0"/>
          </a:p>
        </p:txBody>
      </p:sp>
      <p:sp>
        <p:nvSpPr>
          <p:cNvPr id="15" name="AutoShape 2"/>
          <p:cNvSpPr/>
          <p:nvPr/>
        </p:nvSpPr>
        <p:spPr>
          <a:xfrm>
            <a:off x="635000" y="5080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 err="1">
                <a:solidFill>
                  <a:srgbClr val="005A9C"/>
                </a:solidFill>
                <a:latin typeface="Noto Sans SC"/>
                <a:ea typeface="Noto Sans SC"/>
                <a:cs typeface="Noto Sans SC"/>
                <a:sym typeface="Noto Sans SC"/>
              </a:rPr>
              <a:t>分组讨论与作品展示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7193" y="1072444"/>
            <a:ext cx="5773499" cy="47762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421</Words>
  <PresentationFormat>自定义</PresentationFormat>
  <Paragraphs>94</Paragraphs>
  <Slides>12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Office 主题​​</vt:lpstr>
      <vt:lpstr>默认主题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64</cp:revision>
  <dcterms:modified xsi:type="dcterms:W3CDTF">2026-03-13T07:30:38Z</dcterms:modified>
</cp:coreProperties>
</file>